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oming Soon"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96" y="9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6f953469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6f953469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6f953469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6f953469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6f953469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6f953469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6f953469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6f953469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6f9534693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6f9534693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6f953469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6f953469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6f953469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6f953469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6f953469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6f95346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6f953469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6f953469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6f953469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6f953469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6f953469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6f953469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6f953469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6f953469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6f9534693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6f953469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6f953469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6f953469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6f953469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6f953469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collections.museumvictoria.com.au/items/200207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collections.museumvictoria.com.au/items/371426"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collections.museumvictoria.com.au/items/39696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hyperlink" Target="https://collections.museumvictoria.com.au/articles/262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google.com.au/maps/@-37.8316565,144.8933331,2a,90y,189.71h,94.7t/data=!3m6!1e1!3m4!1sROsGLMvuhQhIQ_Hum0OKKA!2e0!7i13312!8i6656"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collections.museumvictoria.com.au/items/389932" TargetMode="External"/><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hyperlink" Target="https://collections.museumvictoria.com.au/items/39696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hyperlink" Target="https://collections.museumvictoria.com.au/items/2002074" TargetMode="External"/><Relationship Id="rId5" Type="http://schemas.openxmlformats.org/officeDocument/2006/relationships/image" Target="../media/image6.png"/><Relationship Id="rId10" Type="http://schemas.openxmlformats.org/officeDocument/2006/relationships/hyperlink" Target="https://collections.museumvictoria.com.au/items/371426" TargetMode="External"/><Relationship Id="rId4" Type="http://schemas.openxmlformats.org/officeDocument/2006/relationships/image" Target="../media/image5.png"/><Relationship Id="rId9" Type="http://schemas.openxmlformats.org/officeDocument/2006/relationships/hyperlink" Target="https://collections.museumvictoria.com.au/items/117278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llections.museumvictoria.com.au/items/389932"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s://collections.museumvictoria.com.au/articles/118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ollections.museumvictoria.com.au/items/117278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Collecting to </a:t>
            </a:r>
            <a:r>
              <a:rPr lang="en" i="1"/>
              <a:t>Think Ahead</a:t>
            </a:r>
            <a:endParaRPr i="1"/>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 workbook</a:t>
            </a:r>
            <a:endParaRPr/>
          </a:p>
        </p:txBody>
      </p:sp>
      <p:pic>
        <p:nvPicPr>
          <p:cNvPr id="56" name="Google Shape;56;p13"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Floppy disk (Part 2)</a:t>
            </a:r>
            <a:endParaRPr sz="3000"/>
          </a:p>
        </p:txBody>
      </p:sp>
      <p:pic>
        <p:nvPicPr>
          <p:cNvPr id="150" name="Google Shape;150;p22"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
        <p:nvSpPr>
          <p:cNvPr id="151" name="Google Shape;151;p22"/>
          <p:cNvSpPr txBox="1"/>
          <p:nvPr/>
        </p:nvSpPr>
        <p:spPr>
          <a:xfrm>
            <a:off x="355150" y="10176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Take a photo of something you have at home that serves a similar purpose and paste it here:</a:t>
            </a:r>
            <a:endParaRPr/>
          </a:p>
          <a:p>
            <a:pPr marL="0" lvl="0" indent="0" algn="l" rtl="0">
              <a:spcBef>
                <a:spcPts val="0"/>
              </a:spcBef>
              <a:spcAft>
                <a:spcPts val="0"/>
              </a:spcAft>
              <a:buNone/>
            </a:pPr>
            <a:endParaRPr/>
          </a:p>
        </p:txBody>
      </p:sp>
      <p:sp>
        <p:nvSpPr>
          <p:cNvPr id="152" name="Google Shape;152;p22"/>
          <p:cNvSpPr txBox="1"/>
          <p:nvPr/>
        </p:nvSpPr>
        <p:spPr>
          <a:xfrm>
            <a:off x="4165250" y="1769275"/>
            <a:ext cx="4902900" cy="9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 you think this item might look like in the future?</a:t>
            </a:r>
            <a:endParaRPr/>
          </a:p>
          <a:p>
            <a:pPr marL="0" lvl="0" indent="0" algn="l" rtl="0">
              <a:spcBef>
                <a:spcPts val="0"/>
              </a:spcBef>
              <a:spcAft>
                <a:spcPts val="0"/>
              </a:spcAft>
              <a:buNone/>
            </a:pPr>
            <a:endParaRPr/>
          </a:p>
          <a:p>
            <a:pPr marL="0" lvl="0" indent="0" algn="l" rtl="0">
              <a:spcBef>
                <a:spcPts val="0"/>
              </a:spcBef>
              <a:spcAft>
                <a:spcPts val="0"/>
              </a:spcAft>
              <a:buNone/>
            </a:pPr>
            <a:r>
              <a:rPr lang="en"/>
              <a:t>Draw, make a model out of scrap recycling or use a program like TinkerCAD, Makers Empire to make a 3D design or Marvel program to prototype an app</a:t>
            </a:r>
            <a:endParaRPr/>
          </a:p>
          <a:p>
            <a:pPr marL="0" lvl="0" indent="0" algn="l" rtl="0">
              <a:spcBef>
                <a:spcPts val="0"/>
              </a:spcBef>
              <a:spcAft>
                <a:spcPts val="0"/>
              </a:spcAft>
              <a:buNone/>
            </a:pPr>
            <a:endParaRPr/>
          </a:p>
          <a:p>
            <a:pPr marL="0" lvl="0" indent="0" algn="l" rtl="0">
              <a:spcBef>
                <a:spcPts val="0"/>
              </a:spcBef>
              <a:spcAft>
                <a:spcPts val="0"/>
              </a:spcAft>
              <a:buNone/>
            </a:pPr>
            <a:r>
              <a:rPr lang="en"/>
              <a:t>Use more slides to show your work if you need to.</a:t>
            </a:r>
            <a:endParaRPr/>
          </a:p>
        </p:txBody>
      </p:sp>
      <p:pic>
        <p:nvPicPr>
          <p:cNvPr id="153" name="Google Shape;153;p22" title="Floppy disk"/>
          <p:cNvPicPr preferRelativeResize="0"/>
          <p:nvPr/>
        </p:nvPicPr>
        <p:blipFill>
          <a:blip r:embed="rId4">
            <a:alphaModFix/>
          </a:blip>
          <a:stretch>
            <a:fillRect/>
          </a:stretch>
        </p:blipFill>
        <p:spPr>
          <a:xfrm>
            <a:off x="6937975" y="150625"/>
            <a:ext cx="1847850" cy="1476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Tram model (Part 1)</a:t>
            </a:r>
            <a:endParaRPr sz="3000"/>
          </a:p>
        </p:txBody>
      </p:sp>
      <p:sp>
        <p:nvSpPr>
          <p:cNvPr id="159" name="Google Shape;159;p23"/>
          <p:cNvSpPr txBox="1">
            <a:spLocks noGrp="1"/>
          </p:cNvSpPr>
          <p:nvPr>
            <p:ph type="body" idx="1"/>
          </p:nvPr>
        </p:nvSpPr>
        <p:spPr>
          <a:xfrm>
            <a:off x="311700" y="880975"/>
            <a:ext cx="3265200" cy="9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Museum Collection Catalogue </a:t>
            </a:r>
            <a:endParaRPr sz="1600">
              <a:solidFill>
                <a:schemeClr val="dk1"/>
              </a:solidFill>
            </a:endParaRPr>
          </a:p>
          <a:p>
            <a:pPr marL="0" lvl="0" indent="0" algn="l" rtl="0">
              <a:spcBef>
                <a:spcPts val="0"/>
              </a:spcBef>
              <a:spcAft>
                <a:spcPts val="0"/>
              </a:spcAft>
              <a:buNone/>
            </a:pPr>
            <a:r>
              <a:rPr lang="en" sz="1100" u="sng">
                <a:solidFill>
                  <a:srgbClr val="1155CC"/>
                </a:solidFill>
                <a:hlinkClick r:id="rId3"/>
              </a:rPr>
              <a:t>Model of electric tram</a:t>
            </a:r>
            <a:r>
              <a:rPr lang="en" sz="1600">
                <a:solidFill>
                  <a:schemeClr val="dk1"/>
                </a:solidFill>
              </a:rPr>
              <a:t> </a:t>
            </a:r>
            <a:endParaRPr sz="1600"/>
          </a:p>
        </p:txBody>
      </p:sp>
      <p:pic>
        <p:nvPicPr>
          <p:cNvPr id="160" name="Google Shape;160;p23" title="&quot; &quot;"/>
          <p:cNvPicPr preferRelativeResize="0"/>
          <p:nvPr/>
        </p:nvPicPr>
        <p:blipFill>
          <a:blip r:embed="rId4">
            <a:alphaModFix/>
          </a:blip>
          <a:stretch>
            <a:fillRect/>
          </a:stretch>
        </p:blipFill>
        <p:spPr>
          <a:xfrm>
            <a:off x="6428025" y="4348430"/>
            <a:ext cx="2564124" cy="545300"/>
          </a:xfrm>
          <a:prstGeom prst="rect">
            <a:avLst/>
          </a:prstGeom>
          <a:noFill/>
          <a:ln>
            <a:noFill/>
          </a:ln>
        </p:spPr>
      </p:pic>
      <p:sp>
        <p:nvSpPr>
          <p:cNvPr id="161" name="Google Shape;161;p23"/>
          <p:cNvSpPr txBox="1"/>
          <p:nvPr/>
        </p:nvSpPr>
        <p:spPr>
          <a:xfrm>
            <a:off x="231825" y="18142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Put your screenshot here:</a:t>
            </a:r>
            <a:endParaRPr/>
          </a:p>
          <a:p>
            <a:pPr marL="0" lvl="0" indent="0" algn="l" rtl="0">
              <a:spcBef>
                <a:spcPts val="0"/>
              </a:spcBef>
              <a:spcAft>
                <a:spcPts val="0"/>
              </a:spcAft>
              <a:buNone/>
            </a:pPr>
            <a:endParaRPr/>
          </a:p>
        </p:txBody>
      </p:sp>
      <p:sp>
        <p:nvSpPr>
          <p:cNvPr id="162" name="Google Shape;162;p23"/>
          <p:cNvSpPr txBox="1"/>
          <p:nvPr/>
        </p:nvSpPr>
        <p:spPr>
          <a:xfrm>
            <a:off x="3339900" y="880975"/>
            <a:ext cx="2464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invention help us with? What was it used for?</a:t>
            </a:r>
            <a:endParaRPr/>
          </a:p>
        </p:txBody>
      </p:sp>
      <p:sp>
        <p:nvSpPr>
          <p:cNvPr id="163" name="Google Shape;163;p23"/>
          <p:cNvSpPr txBox="1"/>
          <p:nvPr/>
        </p:nvSpPr>
        <p:spPr>
          <a:xfrm>
            <a:off x="3260850" y="2813875"/>
            <a:ext cx="2464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List 3 groups of people who might be interested in this object. </a:t>
            </a:r>
            <a:endParaRPr/>
          </a:p>
          <a:p>
            <a:pPr marL="0" lvl="0" indent="0" algn="l" rtl="0">
              <a:spcBef>
                <a:spcPts val="0"/>
              </a:spcBef>
              <a:spcAft>
                <a:spcPts val="0"/>
              </a:spcAft>
              <a:buNone/>
            </a:pPr>
            <a:r>
              <a:rPr lang="en"/>
              <a:t>1.</a:t>
            </a:r>
            <a:endParaRPr/>
          </a:p>
          <a:p>
            <a:pPr marL="0" lvl="0" indent="0" algn="l" rtl="0">
              <a:spcBef>
                <a:spcPts val="0"/>
              </a:spcBef>
              <a:spcAft>
                <a:spcPts val="0"/>
              </a:spcAft>
              <a:buNone/>
            </a:pPr>
            <a:endParaRPr/>
          </a:p>
          <a:p>
            <a:pPr marL="0" lvl="0" indent="0" algn="l" rtl="0">
              <a:spcBef>
                <a:spcPts val="0"/>
              </a:spcBef>
              <a:spcAft>
                <a:spcPts val="0"/>
              </a:spcAft>
              <a:buNone/>
            </a:pPr>
            <a:r>
              <a:rPr lang="en"/>
              <a:t>2.</a:t>
            </a:r>
            <a:endParaRPr/>
          </a:p>
          <a:p>
            <a:pPr marL="0" lvl="0" indent="0" algn="l" rtl="0">
              <a:spcBef>
                <a:spcPts val="0"/>
              </a:spcBef>
              <a:spcAft>
                <a:spcPts val="0"/>
              </a:spcAft>
              <a:buNone/>
            </a:pPr>
            <a:endParaRPr/>
          </a:p>
          <a:p>
            <a:pPr marL="0" lvl="0" indent="0" algn="l" rtl="0">
              <a:spcBef>
                <a:spcPts val="0"/>
              </a:spcBef>
              <a:spcAft>
                <a:spcPts val="0"/>
              </a:spcAft>
              <a:buNone/>
            </a:pPr>
            <a:r>
              <a:rPr lang="en"/>
              <a:t>3. </a:t>
            </a:r>
            <a:endParaRPr/>
          </a:p>
        </p:txBody>
      </p:sp>
      <p:sp>
        <p:nvSpPr>
          <p:cNvPr id="164" name="Google Shape;164;p23"/>
          <p:cNvSpPr txBox="1"/>
          <p:nvPr/>
        </p:nvSpPr>
        <p:spPr>
          <a:xfrm>
            <a:off x="6213800" y="1605300"/>
            <a:ext cx="2713200" cy="14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are some questions you’d ask the creator of this object?</a:t>
            </a:r>
            <a:endParaRPr/>
          </a:p>
        </p:txBody>
      </p:sp>
      <p:pic>
        <p:nvPicPr>
          <p:cNvPr id="165" name="Google Shape;165;p23" title="Tram"/>
          <p:cNvPicPr preferRelativeResize="0"/>
          <p:nvPr/>
        </p:nvPicPr>
        <p:blipFill>
          <a:blip r:embed="rId5">
            <a:alphaModFix/>
          </a:blip>
          <a:stretch>
            <a:fillRect/>
          </a:stretch>
        </p:blipFill>
        <p:spPr>
          <a:xfrm>
            <a:off x="7384500" y="177450"/>
            <a:ext cx="1447800" cy="1352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Tram model (Part 2)</a:t>
            </a:r>
            <a:endParaRPr sz="3000"/>
          </a:p>
        </p:txBody>
      </p:sp>
      <p:pic>
        <p:nvPicPr>
          <p:cNvPr id="171" name="Google Shape;171;p24"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
        <p:nvSpPr>
          <p:cNvPr id="172" name="Google Shape;172;p24"/>
          <p:cNvSpPr txBox="1"/>
          <p:nvPr/>
        </p:nvSpPr>
        <p:spPr>
          <a:xfrm>
            <a:off x="355150" y="10176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Take a photo of something you have at home that serves a similar purpose and paste it here:</a:t>
            </a:r>
            <a:endParaRPr/>
          </a:p>
          <a:p>
            <a:pPr marL="0" lvl="0" indent="0" algn="l" rtl="0">
              <a:spcBef>
                <a:spcPts val="0"/>
              </a:spcBef>
              <a:spcAft>
                <a:spcPts val="0"/>
              </a:spcAft>
              <a:buNone/>
            </a:pPr>
            <a:endParaRPr/>
          </a:p>
        </p:txBody>
      </p:sp>
      <p:sp>
        <p:nvSpPr>
          <p:cNvPr id="173" name="Google Shape;173;p24"/>
          <p:cNvSpPr txBox="1"/>
          <p:nvPr/>
        </p:nvSpPr>
        <p:spPr>
          <a:xfrm>
            <a:off x="4165250" y="1769275"/>
            <a:ext cx="4902900" cy="9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 you think this item might look like in the future?</a:t>
            </a:r>
            <a:endParaRPr/>
          </a:p>
          <a:p>
            <a:pPr marL="0" lvl="0" indent="0" algn="l" rtl="0">
              <a:spcBef>
                <a:spcPts val="0"/>
              </a:spcBef>
              <a:spcAft>
                <a:spcPts val="0"/>
              </a:spcAft>
              <a:buNone/>
            </a:pPr>
            <a:endParaRPr/>
          </a:p>
          <a:p>
            <a:pPr marL="0" lvl="0" indent="0" algn="l" rtl="0">
              <a:spcBef>
                <a:spcPts val="0"/>
              </a:spcBef>
              <a:spcAft>
                <a:spcPts val="0"/>
              </a:spcAft>
              <a:buNone/>
            </a:pPr>
            <a:r>
              <a:rPr lang="en"/>
              <a:t>Draw, make a model out of scrap recycling or use a program like TinkerCAD, Makers Empire to make a 3D design or Marvel program to prototype an app</a:t>
            </a:r>
            <a:endParaRPr/>
          </a:p>
          <a:p>
            <a:pPr marL="0" lvl="0" indent="0" algn="l" rtl="0">
              <a:spcBef>
                <a:spcPts val="0"/>
              </a:spcBef>
              <a:spcAft>
                <a:spcPts val="0"/>
              </a:spcAft>
              <a:buNone/>
            </a:pPr>
            <a:endParaRPr/>
          </a:p>
          <a:p>
            <a:pPr marL="0" lvl="0" indent="0" algn="l" rtl="0">
              <a:spcBef>
                <a:spcPts val="0"/>
              </a:spcBef>
              <a:spcAft>
                <a:spcPts val="0"/>
              </a:spcAft>
              <a:buNone/>
            </a:pPr>
            <a:r>
              <a:rPr lang="en"/>
              <a:t>Use more slides to show your work if you need to.</a:t>
            </a:r>
            <a:endParaRPr/>
          </a:p>
        </p:txBody>
      </p:sp>
      <p:pic>
        <p:nvPicPr>
          <p:cNvPr id="174" name="Google Shape;174;p24" title="Tram"/>
          <p:cNvPicPr preferRelativeResize="0"/>
          <p:nvPr/>
        </p:nvPicPr>
        <p:blipFill>
          <a:blip r:embed="rId4">
            <a:alphaModFix/>
          </a:blip>
          <a:stretch>
            <a:fillRect/>
          </a:stretch>
        </p:blipFill>
        <p:spPr>
          <a:xfrm>
            <a:off x="7313850" y="199150"/>
            <a:ext cx="1447800" cy="1352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Camera (Part 1)</a:t>
            </a:r>
            <a:endParaRPr sz="3000"/>
          </a:p>
        </p:txBody>
      </p:sp>
      <p:sp>
        <p:nvSpPr>
          <p:cNvPr id="180" name="Google Shape;180;p25"/>
          <p:cNvSpPr txBox="1">
            <a:spLocks noGrp="1"/>
          </p:cNvSpPr>
          <p:nvPr>
            <p:ph type="body" idx="1"/>
          </p:nvPr>
        </p:nvSpPr>
        <p:spPr>
          <a:xfrm>
            <a:off x="311700" y="880975"/>
            <a:ext cx="3265200" cy="9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Museum Collection Catalogue </a:t>
            </a:r>
            <a:endParaRPr sz="1600">
              <a:solidFill>
                <a:schemeClr val="dk1"/>
              </a:solidFill>
            </a:endParaRPr>
          </a:p>
          <a:p>
            <a:pPr marL="0" lvl="0" indent="0" algn="l" rtl="0">
              <a:spcBef>
                <a:spcPts val="0"/>
              </a:spcBef>
              <a:spcAft>
                <a:spcPts val="0"/>
              </a:spcAft>
              <a:buNone/>
            </a:pPr>
            <a:r>
              <a:rPr lang="en" sz="1100" u="sng">
                <a:solidFill>
                  <a:srgbClr val="1155CC"/>
                </a:solidFill>
                <a:hlinkClick r:id="rId3"/>
              </a:rPr>
              <a:t>Kodak Instamatic 100 camera</a:t>
            </a:r>
            <a:r>
              <a:rPr lang="en" sz="1600">
                <a:solidFill>
                  <a:schemeClr val="dk1"/>
                </a:solidFill>
              </a:rPr>
              <a:t> </a:t>
            </a:r>
            <a:endParaRPr sz="1600"/>
          </a:p>
        </p:txBody>
      </p:sp>
      <p:pic>
        <p:nvPicPr>
          <p:cNvPr id="181" name="Google Shape;181;p25" title="&quot; &quot;"/>
          <p:cNvPicPr preferRelativeResize="0"/>
          <p:nvPr/>
        </p:nvPicPr>
        <p:blipFill>
          <a:blip r:embed="rId4">
            <a:alphaModFix/>
          </a:blip>
          <a:stretch>
            <a:fillRect/>
          </a:stretch>
        </p:blipFill>
        <p:spPr>
          <a:xfrm>
            <a:off x="6428025" y="4348430"/>
            <a:ext cx="2564124" cy="545300"/>
          </a:xfrm>
          <a:prstGeom prst="rect">
            <a:avLst/>
          </a:prstGeom>
          <a:noFill/>
          <a:ln>
            <a:noFill/>
          </a:ln>
        </p:spPr>
      </p:pic>
      <p:sp>
        <p:nvSpPr>
          <p:cNvPr id="182" name="Google Shape;182;p25"/>
          <p:cNvSpPr txBox="1"/>
          <p:nvPr/>
        </p:nvSpPr>
        <p:spPr>
          <a:xfrm>
            <a:off x="231825" y="18142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Put your screenshot here:</a:t>
            </a:r>
            <a:endParaRPr/>
          </a:p>
          <a:p>
            <a:pPr marL="0" lvl="0" indent="0" algn="l" rtl="0">
              <a:spcBef>
                <a:spcPts val="0"/>
              </a:spcBef>
              <a:spcAft>
                <a:spcPts val="0"/>
              </a:spcAft>
              <a:buNone/>
            </a:pPr>
            <a:endParaRPr/>
          </a:p>
        </p:txBody>
      </p:sp>
      <p:sp>
        <p:nvSpPr>
          <p:cNvPr id="183" name="Google Shape;183;p25"/>
          <p:cNvSpPr txBox="1"/>
          <p:nvPr/>
        </p:nvSpPr>
        <p:spPr>
          <a:xfrm>
            <a:off x="3339900" y="880975"/>
            <a:ext cx="2464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invention help us with? What was it used for?</a:t>
            </a:r>
            <a:endParaRPr/>
          </a:p>
        </p:txBody>
      </p:sp>
      <p:sp>
        <p:nvSpPr>
          <p:cNvPr id="184" name="Google Shape;184;p25"/>
          <p:cNvSpPr txBox="1"/>
          <p:nvPr/>
        </p:nvSpPr>
        <p:spPr>
          <a:xfrm>
            <a:off x="3260850" y="2813875"/>
            <a:ext cx="2464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List 3 groups of people who might be interested in this object. </a:t>
            </a:r>
            <a:endParaRPr/>
          </a:p>
          <a:p>
            <a:pPr marL="0" lvl="0" indent="0" algn="l" rtl="0">
              <a:spcBef>
                <a:spcPts val="0"/>
              </a:spcBef>
              <a:spcAft>
                <a:spcPts val="0"/>
              </a:spcAft>
              <a:buNone/>
            </a:pPr>
            <a:r>
              <a:rPr lang="en"/>
              <a:t>1.</a:t>
            </a:r>
            <a:endParaRPr/>
          </a:p>
          <a:p>
            <a:pPr marL="0" lvl="0" indent="0" algn="l" rtl="0">
              <a:spcBef>
                <a:spcPts val="0"/>
              </a:spcBef>
              <a:spcAft>
                <a:spcPts val="0"/>
              </a:spcAft>
              <a:buNone/>
            </a:pPr>
            <a:endParaRPr/>
          </a:p>
          <a:p>
            <a:pPr marL="0" lvl="0" indent="0" algn="l" rtl="0">
              <a:spcBef>
                <a:spcPts val="0"/>
              </a:spcBef>
              <a:spcAft>
                <a:spcPts val="0"/>
              </a:spcAft>
              <a:buNone/>
            </a:pPr>
            <a:r>
              <a:rPr lang="en"/>
              <a:t>2.</a:t>
            </a:r>
            <a:endParaRPr/>
          </a:p>
          <a:p>
            <a:pPr marL="0" lvl="0" indent="0" algn="l" rtl="0">
              <a:spcBef>
                <a:spcPts val="0"/>
              </a:spcBef>
              <a:spcAft>
                <a:spcPts val="0"/>
              </a:spcAft>
              <a:buNone/>
            </a:pPr>
            <a:endParaRPr/>
          </a:p>
          <a:p>
            <a:pPr marL="0" lvl="0" indent="0" algn="l" rtl="0">
              <a:spcBef>
                <a:spcPts val="0"/>
              </a:spcBef>
              <a:spcAft>
                <a:spcPts val="0"/>
              </a:spcAft>
              <a:buNone/>
            </a:pPr>
            <a:r>
              <a:rPr lang="en"/>
              <a:t>3. </a:t>
            </a:r>
            <a:endParaRPr/>
          </a:p>
        </p:txBody>
      </p:sp>
      <p:sp>
        <p:nvSpPr>
          <p:cNvPr id="185" name="Google Shape;185;p25"/>
          <p:cNvSpPr txBox="1"/>
          <p:nvPr/>
        </p:nvSpPr>
        <p:spPr>
          <a:xfrm>
            <a:off x="6213800" y="1605300"/>
            <a:ext cx="2713200" cy="14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are some questions you’d ask the creator of this object?</a:t>
            </a:r>
            <a:endParaRPr/>
          </a:p>
        </p:txBody>
      </p:sp>
      <p:pic>
        <p:nvPicPr>
          <p:cNvPr id="186" name="Google Shape;186;p25" title="camera"/>
          <p:cNvPicPr preferRelativeResize="0"/>
          <p:nvPr/>
        </p:nvPicPr>
        <p:blipFill>
          <a:blip r:embed="rId5">
            <a:alphaModFix/>
          </a:blip>
          <a:stretch>
            <a:fillRect/>
          </a:stretch>
        </p:blipFill>
        <p:spPr>
          <a:xfrm>
            <a:off x="7118303" y="177450"/>
            <a:ext cx="1714008" cy="1352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Camera (Part 2)</a:t>
            </a:r>
            <a:endParaRPr sz="3000"/>
          </a:p>
        </p:txBody>
      </p:sp>
      <p:pic>
        <p:nvPicPr>
          <p:cNvPr id="192" name="Google Shape;192;p26"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
        <p:nvSpPr>
          <p:cNvPr id="193" name="Google Shape;193;p26"/>
          <p:cNvSpPr txBox="1"/>
          <p:nvPr/>
        </p:nvSpPr>
        <p:spPr>
          <a:xfrm>
            <a:off x="355150" y="10176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Take a photo of something you have at home that serves a similar purpose and paste it here:</a:t>
            </a:r>
            <a:endParaRPr/>
          </a:p>
          <a:p>
            <a:pPr marL="0" lvl="0" indent="0" algn="l" rtl="0">
              <a:spcBef>
                <a:spcPts val="0"/>
              </a:spcBef>
              <a:spcAft>
                <a:spcPts val="0"/>
              </a:spcAft>
              <a:buNone/>
            </a:pPr>
            <a:endParaRPr/>
          </a:p>
        </p:txBody>
      </p:sp>
      <p:sp>
        <p:nvSpPr>
          <p:cNvPr id="194" name="Google Shape;194;p26"/>
          <p:cNvSpPr txBox="1"/>
          <p:nvPr/>
        </p:nvSpPr>
        <p:spPr>
          <a:xfrm>
            <a:off x="4165250" y="1769275"/>
            <a:ext cx="4902900" cy="9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 you think this item might look like in the future?</a:t>
            </a:r>
            <a:endParaRPr/>
          </a:p>
          <a:p>
            <a:pPr marL="0" lvl="0" indent="0" algn="l" rtl="0">
              <a:spcBef>
                <a:spcPts val="0"/>
              </a:spcBef>
              <a:spcAft>
                <a:spcPts val="0"/>
              </a:spcAft>
              <a:buNone/>
            </a:pPr>
            <a:endParaRPr/>
          </a:p>
          <a:p>
            <a:pPr marL="0" lvl="0" indent="0" algn="l" rtl="0">
              <a:spcBef>
                <a:spcPts val="0"/>
              </a:spcBef>
              <a:spcAft>
                <a:spcPts val="0"/>
              </a:spcAft>
              <a:buNone/>
            </a:pPr>
            <a:r>
              <a:rPr lang="en"/>
              <a:t>Draw, make a model out of scrap recycling or use a program like TinkerCAD, Makers Empire to make a 3D design or Marvel program to prototype an app</a:t>
            </a:r>
            <a:endParaRPr/>
          </a:p>
          <a:p>
            <a:pPr marL="0" lvl="0" indent="0" algn="l" rtl="0">
              <a:spcBef>
                <a:spcPts val="0"/>
              </a:spcBef>
              <a:spcAft>
                <a:spcPts val="0"/>
              </a:spcAft>
              <a:buNone/>
            </a:pPr>
            <a:endParaRPr/>
          </a:p>
          <a:p>
            <a:pPr marL="0" lvl="0" indent="0" algn="l" rtl="0">
              <a:spcBef>
                <a:spcPts val="0"/>
              </a:spcBef>
              <a:spcAft>
                <a:spcPts val="0"/>
              </a:spcAft>
              <a:buNone/>
            </a:pPr>
            <a:r>
              <a:rPr lang="en"/>
              <a:t>Use more slides to show your work if you need to.</a:t>
            </a:r>
            <a:endParaRPr/>
          </a:p>
        </p:txBody>
      </p:sp>
      <p:pic>
        <p:nvPicPr>
          <p:cNvPr id="195" name="Google Shape;195;p26" title="camera"/>
          <p:cNvPicPr preferRelativeResize="0"/>
          <p:nvPr/>
        </p:nvPicPr>
        <p:blipFill>
          <a:blip r:embed="rId4">
            <a:alphaModFix/>
          </a:blip>
          <a:stretch>
            <a:fillRect/>
          </a:stretch>
        </p:blipFill>
        <p:spPr>
          <a:xfrm>
            <a:off x="7118303" y="254175"/>
            <a:ext cx="1714008" cy="1352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Telegraph key (Part 1)</a:t>
            </a:r>
            <a:endParaRPr sz="3000"/>
          </a:p>
        </p:txBody>
      </p:sp>
      <p:sp>
        <p:nvSpPr>
          <p:cNvPr id="201" name="Google Shape;201;p27"/>
          <p:cNvSpPr txBox="1">
            <a:spLocks noGrp="1"/>
          </p:cNvSpPr>
          <p:nvPr>
            <p:ph type="body" idx="1"/>
          </p:nvPr>
        </p:nvSpPr>
        <p:spPr>
          <a:xfrm>
            <a:off x="311700" y="880975"/>
            <a:ext cx="3265200" cy="9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Museum Collection Catalogue </a:t>
            </a:r>
            <a:endParaRPr sz="1600">
              <a:solidFill>
                <a:schemeClr val="dk1"/>
              </a:solidFill>
            </a:endParaRPr>
          </a:p>
          <a:p>
            <a:pPr marL="0" marR="0" lvl="0" indent="0" algn="l" rtl="0">
              <a:lnSpc>
                <a:spcPct val="115000"/>
              </a:lnSpc>
              <a:spcBef>
                <a:spcPts val="0"/>
              </a:spcBef>
              <a:spcAft>
                <a:spcPts val="0"/>
              </a:spcAft>
              <a:buNone/>
            </a:pPr>
            <a:r>
              <a:rPr lang="en" sz="1100" u="sng">
                <a:solidFill>
                  <a:srgbClr val="1155CC"/>
                </a:solidFill>
                <a:hlinkClick r:id="rId3"/>
              </a:rPr>
              <a:t>Telegraph key</a:t>
            </a:r>
            <a:r>
              <a:rPr lang="en" sz="1600">
                <a:solidFill>
                  <a:schemeClr val="dk1"/>
                </a:solidFill>
              </a:rPr>
              <a:t> </a:t>
            </a:r>
            <a:endParaRPr sz="1100" u="sng">
              <a:solidFill>
                <a:srgbClr val="1155CC"/>
              </a:solidFill>
            </a:endParaRPr>
          </a:p>
          <a:p>
            <a:pPr marL="0" lvl="0" indent="0" algn="l" rtl="0">
              <a:spcBef>
                <a:spcPts val="0"/>
              </a:spcBef>
              <a:spcAft>
                <a:spcPts val="0"/>
              </a:spcAft>
              <a:buNone/>
            </a:pPr>
            <a:r>
              <a:rPr lang="en" sz="1100" u="sng">
                <a:solidFill>
                  <a:srgbClr val="0000FF"/>
                </a:solidFill>
                <a:hlinkClick r:id="rId4"/>
              </a:rPr>
              <a:t>Article: The Australian Telegraph Network</a:t>
            </a:r>
            <a:endParaRPr sz="1100">
              <a:solidFill>
                <a:srgbClr val="0000FF"/>
              </a:solidFill>
            </a:endParaRPr>
          </a:p>
        </p:txBody>
      </p:sp>
      <p:pic>
        <p:nvPicPr>
          <p:cNvPr id="202" name="Google Shape;202;p27" title="&quot; &quot;"/>
          <p:cNvPicPr preferRelativeResize="0"/>
          <p:nvPr/>
        </p:nvPicPr>
        <p:blipFill>
          <a:blip r:embed="rId5">
            <a:alphaModFix/>
          </a:blip>
          <a:stretch>
            <a:fillRect/>
          </a:stretch>
        </p:blipFill>
        <p:spPr>
          <a:xfrm>
            <a:off x="6428025" y="4348430"/>
            <a:ext cx="2564124" cy="545300"/>
          </a:xfrm>
          <a:prstGeom prst="rect">
            <a:avLst/>
          </a:prstGeom>
          <a:noFill/>
          <a:ln>
            <a:noFill/>
          </a:ln>
        </p:spPr>
      </p:pic>
      <p:sp>
        <p:nvSpPr>
          <p:cNvPr id="203" name="Google Shape;203;p27"/>
          <p:cNvSpPr txBox="1"/>
          <p:nvPr/>
        </p:nvSpPr>
        <p:spPr>
          <a:xfrm>
            <a:off x="231825" y="18142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Put your screenshot here:</a:t>
            </a:r>
            <a:endParaRPr/>
          </a:p>
          <a:p>
            <a:pPr marL="0" lvl="0" indent="0" algn="l" rtl="0">
              <a:spcBef>
                <a:spcPts val="0"/>
              </a:spcBef>
              <a:spcAft>
                <a:spcPts val="0"/>
              </a:spcAft>
              <a:buNone/>
            </a:pPr>
            <a:endParaRPr/>
          </a:p>
        </p:txBody>
      </p:sp>
      <p:sp>
        <p:nvSpPr>
          <p:cNvPr id="204" name="Google Shape;204;p27"/>
          <p:cNvSpPr txBox="1"/>
          <p:nvPr/>
        </p:nvSpPr>
        <p:spPr>
          <a:xfrm>
            <a:off x="3339900" y="880975"/>
            <a:ext cx="2464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invention help us with? What was it used for?</a:t>
            </a:r>
            <a:endParaRPr/>
          </a:p>
        </p:txBody>
      </p:sp>
      <p:sp>
        <p:nvSpPr>
          <p:cNvPr id="205" name="Google Shape;205;p27"/>
          <p:cNvSpPr txBox="1"/>
          <p:nvPr/>
        </p:nvSpPr>
        <p:spPr>
          <a:xfrm>
            <a:off x="3260850" y="2813875"/>
            <a:ext cx="2464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List 3 groups of people who might be interested in this object. </a:t>
            </a:r>
            <a:endParaRPr/>
          </a:p>
          <a:p>
            <a:pPr marL="0" lvl="0" indent="0" algn="l" rtl="0">
              <a:spcBef>
                <a:spcPts val="0"/>
              </a:spcBef>
              <a:spcAft>
                <a:spcPts val="0"/>
              </a:spcAft>
              <a:buNone/>
            </a:pPr>
            <a:r>
              <a:rPr lang="en"/>
              <a:t>1.</a:t>
            </a:r>
            <a:endParaRPr/>
          </a:p>
          <a:p>
            <a:pPr marL="0" lvl="0" indent="0" algn="l" rtl="0">
              <a:spcBef>
                <a:spcPts val="0"/>
              </a:spcBef>
              <a:spcAft>
                <a:spcPts val="0"/>
              </a:spcAft>
              <a:buNone/>
            </a:pPr>
            <a:endParaRPr/>
          </a:p>
          <a:p>
            <a:pPr marL="0" lvl="0" indent="0" algn="l" rtl="0">
              <a:spcBef>
                <a:spcPts val="0"/>
              </a:spcBef>
              <a:spcAft>
                <a:spcPts val="0"/>
              </a:spcAft>
              <a:buNone/>
            </a:pPr>
            <a:r>
              <a:rPr lang="en"/>
              <a:t>2.</a:t>
            </a:r>
            <a:endParaRPr/>
          </a:p>
          <a:p>
            <a:pPr marL="0" lvl="0" indent="0" algn="l" rtl="0">
              <a:spcBef>
                <a:spcPts val="0"/>
              </a:spcBef>
              <a:spcAft>
                <a:spcPts val="0"/>
              </a:spcAft>
              <a:buNone/>
            </a:pPr>
            <a:endParaRPr/>
          </a:p>
          <a:p>
            <a:pPr marL="0" lvl="0" indent="0" algn="l" rtl="0">
              <a:spcBef>
                <a:spcPts val="0"/>
              </a:spcBef>
              <a:spcAft>
                <a:spcPts val="0"/>
              </a:spcAft>
              <a:buNone/>
            </a:pPr>
            <a:r>
              <a:rPr lang="en"/>
              <a:t>3. </a:t>
            </a:r>
            <a:endParaRPr/>
          </a:p>
        </p:txBody>
      </p:sp>
      <p:sp>
        <p:nvSpPr>
          <p:cNvPr id="206" name="Google Shape;206;p27"/>
          <p:cNvSpPr txBox="1"/>
          <p:nvPr/>
        </p:nvSpPr>
        <p:spPr>
          <a:xfrm>
            <a:off x="6213800" y="1605300"/>
            <a:ext cx="2713200" cy="14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are some questions you’d ask the creator of this object?</a:t>
            </a:r>
            <a:endParaRPr/>
          </a:p>
        </p:txBody>
      </p:sp>
      <p:pic>
        <p:nvPicPr>
          <p:cNvPr id="207" name="Google Shape;207;p27" title="Telegraph key"/>
          <p:cNvPicPr preferRelativeResize="0"/>
          <p:nvPr/>
        </p:nvPicPr>
        <p:blipFill>
          <a:blip r:embed="rId6">
            <a:alphaModFix/>
          </a:blip>
          <a:stretch>
            <a:fillRect/>
          </a:stretch>
        </p:blipFill>
        <p:spPr>
          <a:xfrm>
            <a:off x="7032075" y="254175"/>
            <a:ext cx="1800225" cy="120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Telegraph key (Part 2)</a:t>
            </a:r>
            <a:endParaRPr sz="3000"/>
          </a:p>
        </p:txBody>
      </p:sp>
      <p:pic>
        <p:nvPicPr>
          <p:cNvPr id="213" name="Google Shape;213;p28"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
        <p:nvSpPr>
          <p:cNvPr id="214" name="Google Shape;214;p28"/>
          <p:cNvSpPr txBox="1"/>
          <p:nvPr/>
        </p:nvSpPr>
        <p:spPr>
          <a:xfrm>
            <a:off x="355150" y="10176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Take a photo of something you have at home that serves a similar purpose and paste it here:</a:t>
            </a:r>
            <a:endParaRPr/>
          </a:p>
          <a:p>
            <a:pPr marL="0" lvl="0" indent="0" algn="l" rtl="0">
              <a:spcBef>
                <a:spcPts val="0"/>
              </a:spcBef>
              <a:spcAft>
                <a:spcPts val="0"/>
              </a:spcAft>
              <a:buNone/>
            </a:pPr>
            <a:endParaRPr/>
          </a:p>
        </p:txBody>
      </p:sp>
      <p:sp>
        <p:nvSpPr>
          <p:cNvPr id="215" name="Google Shape;215;p28"/>
          <p:cNvSpPr txBox="1"/>
          <p:nvPr/>
        </p:nvSpPr>
        <p:spPr>
          <a:xfrm>
            <a:off x="4165250" y="1769275"/>
            <a:ext cx="4902900" cy="9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 you think this item might look like in the future?</a:t>
            </a:r>
            <a:endParaRPr/>
          </a:p>
          <a:p>
            <a:pPr marL="0" lvl="0" indent="0" algn="l" rtl="0">
              <a:spcBef>
                <a:spcPts val="0"/>
              </a:spcBef>
              <a:spcAft>
                <a:spcPts val="0"/>
              </a:spcAft>
              <a:buNone/>
            </a:pPr>
            <a:endParaRPr/>
          </a:p>
          <a:p>
            <a:pPr marL="0" lvl="0" indent="0" algn="l" rtl="0">
              <a:spcBef>
                <a:spcPts val="0"/>
              </a:spcBef>
              <a:spcAft>
                <a:spcPts val="0"/>
              </a:spcAft>
              <a:buNone/>
            </a:pPr>
            <a:r>
              <a:rPr lang="en"/>
              <a:t>Draw, make a model out of scrap recycling or use a program like TinkerCAD, Makers Empire to make a 3D design or Marvel program to prototype an app</a:t>
            </a:r>
            <a:endParaRPr/>
          </a:p>
          <a:p>
            <a:pPr marL="0" lvl="0" indent="0" algn="l" rtl="0">
              <a:spcBef>
                <a:spcPts val="0"/>
              </a:spcBef>
              <a:spcAft>
                <a:spcPts val="0"/>
              </a:spcAft>
              <a:buNone/>
            </a:pPr>
            <a:endParaRPr/>
          </a:p>
          <a:p>
            <a:pPr marL="0" lvl="0" indent="0" algn="l" rtl="0">
              <a:spcBef>
                <a:spcPts val="0"/>
              </a:spcBef>
              <a:spcAft>
                <a:spcPts val="0"/>
              </a:spcAft>
              <a:buNone/>
            </a:pPr>
            <a:r>
              <a:rPr lang="en"/>
              <a:t>Use more slides to show your work if you need to.</a:t>
            </a:r>
            <a:endParaRPr/>
          </a:p>
        </p:txBody>
      </p:sp>
      <p:pic>
        <p:nvPicPr>
          <p:cNvPr id="216" name="Google Shape;216;p28" title="Telegraph key"/>
          <p:cNvPicPr preferRelativeResize="0"/>
          <p:nvPr/>
        </p:nvPicPr>
        <p:blipFill>
          <a:blip r:embed="rId4">
            <a:alphaModFix/>
          </a:blip>
          <a:stretch>
            <a:fillRect/>
          </a:stretch>
        </p:blipFill>
        <p:spPr>
          <a:xfrm>
            <a:off x="6886075" y="254175"/>
            <a:ext cx="1800225" cy="1200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About the </a:t>
            </a:r>
            <a:r>
              <a:rPr lang="en" sz="3000" i="1"/>
              <a:t>Think Ahead </a:t>
            </a:r>
            <a:r>
              <a:rPr lang="en" sz="3000"/>
              <a:t>gallery at Scienceworks</a:t>
            </a:r>
            <a:endParaRPr sz="3000"/>
          </a:p>
        </p:txBody>
      </p:sp>
      <p:sp>
        <p:nvSpPr>
          <p:cNvPr id="62" name="Google Shape;62;p14"/>
          <p:cNvSpPr txBox="1">
            <a:spLocks noGrp="1"/>
          </p:cNvSpPr>
          <p:nvPr>
            <p:ph type="body" idx="1"/>
          </p:nvPr>
        </p:nvSpPr>
        <p:spPr>
          <a:xfrm>
            <a:off x="311700" y="1152475"/>
            <a:ext cx="3265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The </a:t>
            </a:r>
            <a:r>
              <a:rPr lang="en" sz="1600" i="1">
                <a:solidFill>
                  <a:schemeClr val="dk1"/>
                </a:solidFill>
              </a:rPr>
              <a:t>Think Ahead </a:t>
            </a:r>
            <a:r>
              <a:rPr lang="en" sz="1600">
                <a:solidFill>
                  <a:schemeClr val="dk1"/>
                </a:solidFill>
              </a:rPr>
              <a:t>gallery at Scienceworks encourages visitors to think about the future and their involvement in it. The exhibition features past innovations that solved problems in transport, medicine, communication, space travel, music and the environment and gives glimpses of futuristic inventions that could become everyday solutions.   </a:t>
            </a:r>
            <a:endParaRPr sz="1600"/>
          </a:p>
        </p:txBody>
      </p:sp>
      <p:pic>
        <p:nvPicPr>
          <p:cNvPr id="63" name="Google Shape;63;p14" title="exhibition display"/>
          <p:cNvPicPr preferRelativeResize="0"/>
          <p:nvPr/>
        </p:nvPicPr>
        <p:blipFill>
          <a:blip r:embed="rId3">
            <a:alphaModFix/>
          </a:blip>
          <a:stretch>
            <a:fillRect/>
          </a:stretch>
        </p:blipFill>
        <p:spPr>
          <a:xfrm>
            <a:off x="3711537" y="1017678"/>
            <a:ext cx="5120763" cy="3416400"/>
          </a:xfrm>
          <a:prstGeom prst="rect">
            <a:avLst/>
          </a:prstGeom>
          <a:noFill/>
          <a:ln>
            <a:noFill/>
          </a:ln>
        </p:spPr>
      </p:pic>
      <p:pic>
        <p:nvPicPr>
          <p:cNvPr id="64" name="Google Shape;64;p14" title="&quot; &quot;"/>
          <p:cNvPicPr preferRelativeResize="0"/>
          <p:nvPr/>
        </p:nvPicPr>
        <p:blipFill>
          <a:blip r:embed="rId4">
            <a:alphaModFix/>
          </a:blip>
          <a:stretch>
            <a:fillRect/>
          </a:stretch>
        </p:blipFill>
        <p:spPr>
          <a:xfrm>
            <a:off x="6428025" y="4348430"/>
            <a:ext cx="2564124" cy="54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A museum collects things</a:t>
            </a:r>
            <a:endParaRPr sz="3200"/>
          </a:p>
        </p:txBody>
      </p:sp>
      <p:sp>
        <p:nvSpPr>
          <p:cNvPr id="70" name="Google Shape;70;p15"/>
          <p:cNvSpPr txBox="1">
            <a:spLocks noGrp="1"/>
          </p:cNvSpPr>
          <p:nvPr>
            <p:ph type="body" idx="1"/>
          </p:nvPr>
        </p:nvSpPr>
        <p:spPr>
          <a:xfrm>
            <a:off x="311700" y="1152475"/>
            <a:ext cx="3265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As a museum, Scienceworks not only has hands-on exhibits to explore science concepts but also collects and displays objects that Museums Victoria has collected over time. These are important to preserve and showcase Victoria’s science and technology history. </a:t>
            </a:r>
            <a:r>
              <a:rPr lang="en" sz="1100">
                <a:solidFill>
                  <a:schemeClr val="dk1"/>
                </a:solidFill>
              </a:rPr>
              <a:t>  </a:t>
            </a:r>
            <a:endParaRPr/>
          </a:p>
        </p:txBody>
      </p:sp>
      <p:pic>
        <p:nvPicPr>
          <p:cNvPr id="71" name="Google Shape;71;p15"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pic>
        <p:nvPicPr>
          <p:cNvPr id="72" name="Google Shape;72;p15" title="camera"/>
          <p:cNvPicPr preferRelativeResize="0"/>
          <p:nvPr/>
        </p:nvPicPr>
        <p:blipFill>
          <a:blip r:embed="rId4">
            <a:alphaModFix/>
          </a:blip>
          <a:stretch>
            <a:fillRect/>
          </a:stretch>
        </p:blipFill>
        <p:spPr>
          <a:xfrm>
            <a:off x="3729300" y="1170075"/>
            <a:ext cx="4127403" cy="3025955"/>
          </a:xfrm>
          <a:prstGeom prst="rect">
            <a:avLst/>
          </a:prstGeom>
          <a:noFill/>
          <a:ln>
            <a:noFill/>
          </a:ln>
        </p:spPr>
      </p:pic>
      <p:sp>
        <p:nvSpPr>
          <p:cNvPr id="73" name="Google Shape;73;p15"/>
          <p:cNvSpPr txBox="1"/>
          <p:nvPr/>
        </p:nvSpPr>
        <p:spPr>
          <a:xfrm>
            <a:off x="3576896" y="4196025"/>
            <a:ext cx="2964000" cy="336900"/>
          </a:xfrm>
          <a:prstGeom prst="rect">
            <a:avLst/>
          </a:prstGeom>
          <a:noFill/>
          <a:ln>
            <a:noFill/>
          </a:ln>
        </p:spPr>
        <p:txBody>
          <a:bodyPr spcFirstLastPara="1" wrap="square" lIns="91425" tIns="91425" rIns="91425" bIns="91425" anchor="t" anchorCtr="0">
            <a:noAutofit/>
          </a:bodyPr>
          <a:lstStyle/>
          <a:p>
            <a:pPr marL="101600" marR="101600" lvl="0" indent="0" algn="l" rtl="0">
              <a:lnSpc>
                <a:spcPct val="142857"/>
              </a:lnSpc>
              <a:spcBef>
                <a:spcPts val="1100"/>
              </a:spcBef>
              <a:spcAft>
                <a:spcPts val="0"/>
              </a:spcAft>
              <a:buNone/>
            </a:pPr>
            <a:r>
              <a:rPr lang="en" sz="1050">
                <a:solidFill>
                  <a:schemeClr val="dk1"/>
                </a:solidFill>
              </a:rPr>
              <a:t>Box Camera - Kodak, 'Instamatic', '100'. </a:t>
            </a:r>
            <a:br>
              <a:rPr lang="en" sz="1050">
                <a:solidFill>
                  <a:schemeClr val="dk1"/>
                </a:solidFill>
              </a:rPr>
            </a:br>
            <a:r>
              <a:rPr lang="en" sz="1050">
                <a:solidFill>
                  <a:schemeClr val="dk1"/>
                </a:solidFill>
              </a:rPr>
              <a:t>Benjamin Healley, Museums Victoria </a:t>
            </a:r>
            <a:endParaRPr sz="1050">
              <a:solidFill>
                <a:schemeClr val="dk1"/>
              </a:solidFill>
            </a:endParaRPr>
          </a:p>
          <a:p>
            <a:pPr marL="0" lvl="0" indent="0" algn="l" rtl="0">
              <a:spcBef>
                <a:spcPts val="17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Go on a virtual scavenger hunt</a:t>
            </a:r>
            <a:endParaRPr sz="3200"/>
          </a:p>
        </p:txBody>
      </p:sp>
      <p:sp>
        <p:nvSpPr>
          <p:cNvPr id="79" name="Google Shape;79;p16"/>
          <p:cNvSpPr txBox="1">
            <a:spLocks noGrp="1"/>
          </p:cNvSpPr>
          <p:nvPr>
            <p:ph type="body" idx="1"/>
          </p:nvPr>
        </p:nvSpPr>
        <p:spPr>
          <a:xfrm>
            <a:off x="311700" y="1152475"/>
            <a:ext cx="3265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Take a virtual tour of </a:t>
            </a:r>
            <a:r>
              <a:rPr lang="en" i="1">
                <a:solidFill>
                  <a:schemeClr val="dk1"/>
                </a:solidFill>
              </a:rPr>
              <a:t>Think Ahead </a:t>
            </a:r>
            <a:r>
              <a:rPr lang="en">
                <a:solidFill>
                  <a:schemeClr val="dk1"/>
                </a:solidFill>
              </a:rPr>
              <a:t>with Google Maps</a:t>
            </a:r>
            <a:r>
              <a:rPr lang="en" i="1">
                <a:solidFill>
                  <a:schemeClr val="dk1"/>
                </a:solidFill>
              </a:rPr>
              <a:t>. </a:t>
            </a:r>
            <a:r>
              <a:rPr lang="en">
                <a:solidFill>
                  <a:schemeClr val="dk1"/>
                </a:solidFill>
              </a:rPr>
              <a:t>Looking around, can you find the objects on the next page?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Click the image →</a:t>
            </a:r>
            <a:endParaRPr>
              <a:solidFill>
                <a:schemeClr val="dk1"/>
              </a:solidFill>
            </a:endParaRPr>
          </a:p>
          <a:p>
            <a:pPr marL="0" lvl="0" indent="0" algn="l" rtl="0">
              <a:spcBef>
                <a:spcPts val="0"/>
              </a:spcBef>
              <a:spcAft>
                <a:spcPts val="0"/>
              </a:spcAft>
              <a:buNone/>
            </a:pPr>
            <a:r>
              <a:rPr lang="en">
                <a:solidFill>
                  <a:schemeClr val="dk1"/>
                </a:solidFill>
              </a:rPr>
              <a:t>which will take you to the exhibition entrance. Work out how to move, look around, zoom in and out. </a:t>
            </a:r>
            <a:endParaRPr>
              <a:solidFill>
                <a:schemeClr val="dk1"/>
              </a:solidFill>
            </a:endParaRPr>
          </a:p>
        </p:txBody>
      </p:sp>
      <p:pic>
        <p:nvPicPr>
          <p:cNvPr id="80" name="Google Shape;80;p16"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pic>
        <p:nvPicPr>
          <p:cNvPr id="81" name="Google Shape;81;p16" title="Think Ahead google">
            <a:hlinkClick r:id="rId4"/>
          </p:cNvPr>
          <p:cNvPicPr preferRelativeResize="0"/>
          <p:nvPr/>
        </p:nvPicPr>
        <p:blipFill>
          <a:blip r:embed="rId5">
            <a:alphaModFix/>
          </a:blip>
          <a:stretch>
            <a:fillRect/>
          </a:stretch>
        </p:blipFill>
        <p:spPr>
          <a:xfrm>
            <a:off x="3982350" y="1170075"/>
            <a:ext cx="4147645" cy="3025955"/>
          </a:xfrm>
          <a:prstGeom prst="rect">
            <a:avLst/>
          </a:prstGeom>
          <a:noFill/>
          <a:ln>
            <a:noFill/>
          </a:ln>
          <a:effectLst>
            <a:outerShdw dist="95250" dir="8100000" algn="bl" rotWithShape="0">
              <a:srgbClr val="1155CC">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Where are these collection items displayed?</a:t>
            </a:r>
            <a:endParaRPr sz="3200"/>
          </a:p>
        </p:txBody>
      </p:sp>
      <p:pic>
        <p:nvPicPr>
          <p:cNvPr id="87" name="Google Shape;87;p17"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pic>
        <p:nvPicPr>
          <p:cNvPr id="88" name="Google Shape;88;p17" title="apple"/>
          <p:cNvPicPr preferRelativeResize="0"/>
          <p:nvPr/>
        </p:nvPicPr>
        <p:blipFill>
          <a:blip r:embed="rId4">
            <a:alphaModFix/>
          </a:blip>
          <a:stretch>
            <a:fillRect/>
          </a:stretch>
        </p:blipFill>
        <p:spPr>
          <a:xfrm>
            <a:off x="5895900" y="1233900"/>
            <a:ext cx="1828800" cy="1219200"/>
          </a:xfrm>
          <a:prstGeom prst="rect">
            <a:avLst/>
          </a:prstGeom>
          <a:noFill/>
          <a:ln>
            <a:noFill/>
          </a:ln>
        </p:spPr>
      </p:pic>
      <p:pic>
        <p:nvPicPr>
          <p:cNvPr id="89" name="Google Shape;89;p17" title="front of a model tram"/>
          <p:cNvPicPr preferRelativeResize="0"/>
          <p:nvPr/>
        </p:nvPicPr>
        <p:blipFill>
          <a:blip r:embed="rId5">
            <a:alphaModFix/>
          </a:blip>
          <a:stretch>
            <a:fillRect/>
          </a:stretch>
        </p:blipFill>
        <p:spPr>
          <a:xfrm>
            <a:off x="3248000" y="1100550"/>
            <a:ext cx="1447800" cy="1352550"/>
          </a:xfrm>
          <a:prstGeom prst="rect">
            <a:avLst/>
          </a:prstGeom>
          <a:noFill/>
          <a:ln>
            <a:noFill/>
          </a:ln>
        </p:spPr>
      </p:pic>
      <p:pic>
        <p:nvPicPr>
          <p:cNvPr id="90" name="Google Shape;90;p17" title="Black floppy disc"/>
          <p:cNvPicPr preferRelativeResize="0"/>
          <p:nvPr/>
        </p:nvPicPr>
        <p:blipFill>
          <a:blip r:embed="rId6">
            <a:alphaModFix/>
          </a:blip>
          <a:stretch>
            <a:fillRect/>
          </a:stretch>
        </p:blipFill>
        <p:spPr>
          <a:xfrm>
            <a:off x="499925" y="1173425"/>
            <a:ext cx="1847850" cy="1476375"/>
          </a:xfrm>
          <a:prstGeom prst="rect">
            <a:avLst/>
          </a:prstGeom>
          <a:noFill/>
          <a:ln>
            <a:noFill/>
          </a:ln>
        </p:spPr>
      </p:pic>
      <p:pic>
        <p:nvPicPr>
          <p:cNvPr id="91" name="Google Shape;91;p17" title="camera"/>
          <p:cNvPicPr preferRelativeResize="0"/>
          <p:nvPr/>
        </p:nvPicPr>
        <p:blipFill>
          <a:blip r:embed="rId7">
            <a:alphaModFix/>
          </a:blip>
          <a:stretch>
            <a:fillRect/>
          </a:stretch>
        </p:blipFill>
        <p:spPr>
          <a:xfrm>
            <a:off x="566853" y="3120475"/>
            <a:ext cx="1714008" cy="1352550"/>
          </a:xfrm>
          <a:prstGeom prst="rect">
            <a:avLst/>
          </a:prstGeom>
          <a:noFill/>
          <a:ln>
            <a:noFill/>
          </a:ln>
        </p:spPr>
      </p:pic>
      <p:pic>
        <p:nvPicPr>
          <p:cNvPr id="92" name="Google Shape;92;p17" title="telegraph key"/>
          <p:cNvPicPr preferRelativeResize="0"/>
          <p:nvPr/>
        </p:nvPicPr>
        <p:blipFill>
          <a:blip r:embed="rId8">
            <a:alphaModFix/>
          </a:blip>
          <a:stretch>
            <a:fillRect/>
          </a:stretch>
        </p:blipFill>
        <p:spPr>
          <a:xfrm>
            <a:off x="3161125" y="3120475"/>
            <a:ext cx="1800225" cy="1200150"/>
          </a:xfrm>
          <a:prstGeom prst="rect">
            <a:avLst/>
          </a:prstGeom>
          <a:noFill/>
          <a:ln>
            <a:noFill/>
          </a:ln>
        </p:spPr>
      </p:pic>
      <p:sp>
        <p:nvSpPr>
          <p:cNvPr id="93" name="Google Shape;93;p17"/>
          <p:cNvSpPr txBox="1"/>
          <p:nvPr/>
        </p:nvSpPr>
        <p:spPr>
          <a:xfrm>
            <a:off x="5596200" y="2824325"/>
            <a:ext cx="3236100" cy="13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Take a screenshot of where you found it in the exhibition and paste it in the following pages</a:t>
            </a:r>
            <a:endParaRPr/>
          </a:p>
          <a:p>
            <a:pPr marL="0" lvl="0" indent="0" algn="l" rtl="0">
              <a:spcBef>
                <a:spcPts val="0"/>
              </a:spcBef>
              <a:spcAft>
                <a:spcPts val="0"/>
              </a:spcAft>
              <a:buNone/>
            </a:pPr>
            <a:endParaRPr/>
          </a:p>
          <a:p>
            <a:pPr marL="0" lvl="0" indent="0" algn="l" rtl="0">
              <a:spcBef>
                <a:spcPts val="0"/>
              </a:spcBef>
              <a:spcAft>
                <a:spcPts val="0"/>
              </a:spcAft>
              <a:buNone/>
            </a:pPr>
            <a:r>
              <a:rPr lang="en"/>
              <a:t>Click the blue links to read more about the item in our Collection database.</a:t>
            </a:r>
            <a:endParaRPr/>
          </a:p>
        </p:txBody>
      </p:sp>
      <p:sp>
        <p:nvSpPr>
          <p:cNvPr id="94" name="Google Shape;94;p17"/>
          <p:cNvSpPr txBox="1"/>
          <p:nvPr/>
        </p:nvSpPr>
        <p:spPr>
          <a:xfrm>
            <a:off x="499925" y="2649800"/>
            <a:ext cx="1447800" cy="3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u="sng">
                <a:solidFill>
                  <a:srgbClr val="1155CC"/>
                </a:solidFill>
                <a:hlinkClick r:id="rId9"/>
              </a:rPr>
              <a:t>8 inch Floppy Disk</a:t>
            </a:r>
            <a:endParaRPr/>
          </a:p>
        </p:txBody>
      </p:sp>
      <p:sp>
        <p:nvSpPr>
          <p:cNvPr id="95" name="Google Shape;95;p17"/>
          <p:cNvSpPr txBox="1"/>
          <p:nvPr/>
        </p:nvSpPr>
        <p:spPr>
          <a:xfrm>
            <a:off x="499925" y="4588825"/>
            <a:ext cx="1989300" cy="4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u="sng">
                <a:solidFill>
                  <a:srgbClr val="1155CC"/>
                </a:solidFill>
                <a:hlinkClick r:id="rId10"/>
              </a:rPr>
              <a:t>Kodak Instamatic 100 camera</a:t>
            </a:r>
            <a:endParaRPr/>
          </a:p>
        </p:txBody>
      </p:sp>
      <p:sp>
        <p:nvSpPr>
          <p:cNvPr id="96" name="Google Shape;96;p17"/>
          <p:cNvSpPr txBox="1"/>
          <p:nvPr/>
        </p:nvSpPr>
        <p:spPr>
          <a:xfrm>
            <a:off x="3106075" y="2649800"/>
            <a:ext cx="1546200" cy="37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u="sng">
                <a:solidFill>
                  <a:srgbClr val="1155CC"/>
                </a:solidFill>
                <a:hlinkClick r:id="rId11"/>
              </a:rPr>
              <a:t>Model of electric tram</a:t>
            </a:r>
            <a:endParaRPr/>
          </a:p>
        </p:txBody>
      </p:sp>
      <p:sp>
        <p:nvSpPr>
          <p:cNvPr id="97" name="Google Shape;97;p17"/>
          <p:cNvSpPr txBox="1"/>
          <p:nvPr/>
        </p:nvSpPr>
        <p:spPr>
          <a:xfrm>
            <a:off x="3106075" y="4473025"/>
            <a:ext cx="1546200" cy="3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rgbClr val="1155CC"/>
                </a:solidFill>
                <a:hlinkClick r:id="rId12"/>
              </a:rPr>
              <a:t>Telegraph key</a:t>
            </a:r>
            <a:endParaRPr/>
          </a:p>
        </p:txBody>
      </p:sp>
      <p:sp>
        <p:nvSpPr>
          <p:cNvPr id="98" name="Google Shape;98;p17"/>
          <p:cNvSpPr txBox="1"/>
          <p:nvPr/>
        </p:nvSpPr>
        <p:spPr>
          <a:xfrm>
            <a:off x="5895900" y="2496900"/>
            <a:ext cx="1546200" cy="3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rgbClr val="1155CC"/>
                </a:solidFill>
                <a:hlinkClick r:id="rId13"/>
              </a:rPr>
              <a:t>Wax apple model</a:t>
            </a:r>
            <a:endParaRPr/>
          </a:p>
        </p:txBody>
      </p:sp>
      <p:sp>
        <p:nvSpPr>
          <p:cNvPr id="99" name="Google Shape;99;p17"/>
          <p:cNvSpPr txBox="1"/>
          <p:nvPr/>
        </p:nvSpPr>
        <p:spPr>
          <a:xfrm>
            <a:off x="7724702" y="1233900"/>
            <a:ext cx="14478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Example object, see next slide</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answer: Wax apple (Part 1)</a:t>
            </a:r>
            <a:endParaRPr sz="3000"/>
          </a:p>
        </p:txBody>
      </p:sp>
      <p:sp>
        <p:nvSpPr>
          <p:cNvPr id="105" name="Google Shape;105;p18"/>
          <p:cNvSpPr txBox="1">
            <a:spLocks noGrp="1"/>
          </p:cNvSpPr>
          <p:nvPr>
            <p:ph type="body" idx="1"/>
          </p:nvPr>
        </p:nvSpPr>
        <p:spPr>
          <a:xfrm>
            <a:off x="311700" y="880975"/>
            <a:ext cx="3265200" cy="9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Museum Collection Catalogue </a:t>
            </a:r>
            <a:endParaRPr sz="1600">
              <a:solidFill>
                <a:schemeClr val="dk1"/>
              </a:solidFill>
            </a:endParaRPr>
          </a:p>
          <a:p>
            <a:pPr marL="0" lvl="0" indent="0" algn="l" rtl="0">
              <a:lnSpc>
                <a:spcPct val="100000"/>
              </a:lnSpc>
              <a:spcBef>
                <a:spcPts val="0"/>
              </a:spcBef>
              <a:spcAft>
                <a:spcPts val="0"/>
              </a:spcAft>
              <a:buNone/>
            </a:pPr>
            <a:r>
              <a:rPr lang="en" sz="1100" u="sng">
                <a:solidFill>
                  <a:srgbClr val="1155CC"/>
                </a:solidFill>
                <a:hlinkClick r:id="rId3"/>
              </a:rPr>
              <a:t>Wax apple model</a:t>
            </a:r>
            <a:endParaRPr sz="1100">
              <a:solidFill>
                <a:schemeClr val="dk1"/>
              </a:solidFill>
            </a:endParaRPr>
          </a:p>
          <a:p>
            <a:pPr marL="0" lvl="0" indent="0" algn="l" rtl="0">
              <a:spcBef>
                <a:spcPts val="0"/>
              </a:spcBef>
              <a:spcAft>
                <a:spcPts val="0"/>
              </a:spcAft>
              <a:buNone/>
            </a:pPr>
            <a:r>
              <a:rPr lang="en" sz="1100" u="sng">
                <a:solidFill>
                  <a:schemeClr val="hlink"/>
                </a:solidFill>
                <a:hlinkClick r:id="rId4"/>
              </a:rPr>
              <a:t>Article on wax fruit collection</a:t>
            </a:r>
            <a:r>
              <a:rPr lang="en" sz="1600">
                <a:solidFill>
                  <a:schemeClr val="dk1"/>
                </a:solidFill>
              </a:rPr>
              <a:t>   </a:t>
            </a:r>
            <a:endParaRPr sz="1600"/>
          </a:p>
        </p:txBody>
      </p:sp>
      <p:pic>
        <p:nvPicPr>
          <p:cNvPr id="106" name="Google Shape;106;p18" title="&quot; &quot;"/>
          <p:cNvPicPr preferRelativeResize="0"/>
          <p:nvPr/>
        </p:nvPicPr>
        <p:blipFill>
          <a:blip r:embed="rId5">
            <a:alphaModFix/>
          </a:blip>
          <a:stretch>
            <a:fillRect/>
          </a:stretch>
        </p:blipFill>
        <p:spPr>
          <a:xfrm>
            <a:off x="6428025" y="4348430"/>
            <a:ext cx="2564124" cy="545300"/>
          </a:xfrm>
          <a:prstGeom prst="rect">
            <a:avLst/>
          </a:prstGeom>
          <a:noFill/>
          <a:ln>
            <a:noFill/>
          </a:ln>
        </p:spPr>
      </p:pic>
      <p:pic>
        <p:nvPicPr>
          <p:cNvPr id="107" name="Google Shape;107;p18" title="wax apple model"/>
          <p:cNvPicPr preferRelativeResize="0"/>
          <p:nvPr/>
        </p:nvPicPr>
        <p:blipFill>
          <a:blip r:embed="rId6">
            <a:alphaModFix/>
          </a:blip>
          <a:stretch>
            <a:fillRect/>
          </a:stretch>
        </p:blipFill>
        <p:spPr>
          <a:xfrm>
            <a:off x="7003500" y="150750"/>
            <a:ext cx="1828800" cy="1219200"/>
          </a:xfrm>
          <a:prstGeom prst="rect">
            <a:avLst/>
          </a:prstGeom>
          <a:noFill/>
          <a:ln>
            <a:noFill/>
          </a:ln>
        </p:spPr>
      </p:pic>
      <p:sp>
        <p:nvSpPr>
          <p:cNvPr id="108" name="Google Shape;108;p18"/>
          <p:cNvSpPr txBox="1"/>
          <p:nvPr/>
        </p:nvSpPr>
        <p:spPr>
          <a:xfrm>
            <a:off x="231825" y="18142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Put your screenshot here: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9" name="Google Shape;109;p18"/>
          <p:cNvSpPr txBox="1"/>
          <p:nvPr/>
        </p:nvSpPr>
        <p:spPr>
          <a:xfrm>
            <a:off x="2871225" y="1281550"/>
            <a:ext cx="3265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invention help us with? What was it used for?</a:t>
            </a:r>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Coming Soon"/>
                <a:ea typeface="Coming Soon"/>
                <a:cs typeface="Coming Soon"/>
                <a:sym typeface="Coming Soon"/>
              </a:rPr>
              <a:t>The wax apple model was part of a collection of over 1800 different fruit and vegetable models. It was used by farmers and botanists studying plants to see examples of all the different varieties of fruit as well as the diseases that could happen to them. This was an important physical catalogue during a time when there wasn’t easy access to colour photography. It was useful for people experimenting with growing food in a new colony. It’s important for Victorians to collect this object as it helps us understand the history of local agriculture and is interesting to people who like growing things and reminds us of the biodiversity of food. There are more than the four types of apples we get in our supermarket aisles.</a:t>
            </a:r>
            <a:endParaRPr sz="700">
              <a:latin typeface="Coming Soon"/>
              <a:ea typeface="Coming Soon"/>
              <a:cs typeface="Coming Soon"/>
              <a:sym typeface="Coming Soon"/>
            </a:endParaRPr>
          </a:p>
          <a:p>
            <a:pPr marL="0" lvl="0" indent="0" algn="l" rtl="0">
              <a:spcBef>
                <a:spcPts val="0"/>
              </a:spcBef>
              <a:spcAft>
                <a:spcPts val="0"/>
              </a:spcAft>
              <a:buNone/>
            </a:pPr>
            <a:endParaRPr/>
          </a:p>
        </p:txBody>
      </p:sp>
      <p:sp>
        <p:nvSpPr>
          <p:cNvPr id="110" name="Google Shape;110;p18"/>
          <p:cNvSpPr txBox="1"/>
          <p:nvPr/>
        </p:nvSpPr>
        <p:spPr>
          <a:xfrm>
            <a:off x="6229000" y="2451700"/>
            <a:ext cx="2464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List 3 groups of people who might be interested in this object. </a:t>
            </a:r>
            <a:endParaRPr/>
          </a:p>
          <a:p>
            <a:pPr marL="457200" lvl="0" indent="-317500" algn="l" rtl="0">
              <a:spcBef>
                <a:spcPts val="0"/>
              </a:spcBef>
              <a:spcAft>
                <a:spcPts val="0"/>
              </a:spcAft>
              <a:buSzPts val="1400"/>
              <a:buFont typeface="Coming Soon"/>
              <a:buAutoNum type="arabicPeriod"/>
            </a:pPr>
            <a:r>
              <a:rPr lang="en" sz="1100">
                <a:solidFill>
                  <a:schemeClr val="dk1"/>
                </a:solidFill>
                <a:latin typeface="Coming Soon"/>
                <a:ea typeface="Coming Soon"/>
                <a:cs typeface="Coming Soon"/>
                <a:sym typeface="Coming Soon"/>
              </a:rPr>
              <a:t>Botanists</a:t>
            </a:r>
            <a:endParaRPr>
              <a:latin typeface="Coming Soon"/>
              <a:ea typeface="Coming Soon"/>
              <a:cs typeface="Coming Soon"/>
              <a:sym typeface="Coming Soon"/>
            </a:endParaRPr>
          </a:p>
          <a:p>
            <a:pPr marL="0" lvl="0" indent="0" algn="l" rtl="0">
              <a:spcBef>
                <a:spcPts val="0"/>
              </a:spcBef>
              <a:spcAft>
                <a:spcPts val="0"/>
              </a:spcAft>
              <a:buNone/>
            </a:pPr>
            <a:endParaRPr/>
          </a:p>
          <a:p>
            <a:pPr marL="457200" lvl="0" indent="-317500" algn="l" rtl="0">
              <a:spcBef>
                <a:spcPts val="0"/>
              </a:spcBef>
              <a:spcAft>
                <a:spcPts val="0"/>
              </a:spcAft>
              <a:buSzPts val="1400"/>
              <a:buFont typeface="Coming Soon"/>
              <a:buAutoNum type="arabicPeriod"/>
            </a:pPr>
            <a:r>
              <a:rPr lang="en" sz="1100">
                <a:solidFill>
                  <a:schemeClr val="dk1"/>
                </a:solidFill>
                <a:latin typeface="Coming Soon"/>
                <a:ea typeface="Coming Soon"/>
                <a:cs typeface="Coming Soon"/>
                <a:sym typeface="Coming Soon"/>
              </a:rPr>
              <a:t>Farmers</a:t>
            </a:r>
            <a:endParaRPr>
              <a:latin typeface="Coming Soon"/>
              <a:ea typeface="Coming Soon"/>
              <a:cs typeface="Coming Soon"/>
              <a:sym typeface="Coming Soon"/>
            </a:endParaRPr>
          </a:p>
          <a:p>
            <a:pPr marL="0" lvl="0" indent="0" algn="l" rtl="0">
              <a:spcBef>
                <a:spcPts val="0"/>
              </a:spcBef>
              <a:spcAft>
                <a:spcPts val="0"/>
              </a:spcAft>
              <a:buNone/>
            </a:pPr>
            <a:endParaRPr/>
          </a:p>
          <a:p>
            <a:pPr marL="457200" marR="0" lvl="0" indent="-317500" algn="l" rtl="0">
              <a:lnSpc>
                <a:spcPct val="100000"/>
              </a:lnSpc>
              <a:spcBef>
                <a:spcPts val="0"/>
              </a:spcBef>
              <a:spcAft>
                <a:spcPts val="0"/>
              </a:spcAft>
              <a:buSzPts val="1400"/>
              <a:buFont typeface="Coming Soon"/>
              <a:buAutoNum type="arabicPeriod"/>
            </a:pPr>
            <a:r>
              <a:rPr lang="en" sz="1100">
                <a:solidFill>
                  <a:schemeClr val="dk1"/>
                </a:solidFill>
                <a:latin typeface="Coming Soon"/>
                <a:ea typeface="Coming Soon"/>
                <a:cs typeface="Coming Soon"/>
                <a:sym typeface="Coming Soon"/>
              </a:rPr>
              <a:t>People who like growing things</a:t>
            </a:r>
            <a:r>
              <a:rPr lang="en">
                <a:latin typeface="Coming Soon"/>
                <a:ea typeface="Coming Soon"/>
                <a:cs typeface="Coming Soon"/>
                <a:sym typeface="Coming Soon"/>
              </a:rPr>
              <a:t> </a:t>
            </a:r>
            <a:endParaRPr>
              <a:latin typeface="Coming Soon"/>
              <a:ea typeface="Coming Soon"/>
              <a:cs typeface="Coming Soon"/>
              <a:sym typeface="Coming Soon"/>
            </a:endParaRPr>
          </a:p>
        </p:txBody>
      </p:sp>
      <p:sp>
        <p:nvSpPr>
          <p:cNvPr id="111" name="Google Shape;111;p18"/>
          <p:cNvSpPr txBox="1"/>
          <p:nvPr/>
        </p:nvSpPr>
        <p:spPr>
          <a:xfrm>
            <a:off x="6229000" y="1444175"/>
            <a:ext cx="2713200" cy="9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are some questions you’d ask the creator of this object?</a:t>
            </a:r>
            <a:endParaRPr/>
          </a:p>
          <a:p>
            <a:pPr marL="0" lvl="0" indent="0" algn="l" rtl="0">
              <a:spcBef>
                <a:spcPts val="0"/>
              </a:spcBef>
              <a:spcAft>
                <a:spcPts val="0"/>
              </a:spcAft>
              <a:buNone/>
            </a:pPr>
            <a:endParaRPr sz="700"/>
          </a:p>
          <a:p>
            <a:pPr marL="0" lvl="0" indent="0" algn="l" rtl="0">
              <a:spcBef>
                <a:spcPts val="0"/>
              </a:spcBef>
              <a:spcAft>
                <a:spcPts val="0"/>
              </a:spcAft>
              <a:buNone/>
            </a:pPr>
            <a:r>
              <a:rPr lang="en" sz="900">
                <a:latin typeface="Coming Soon"/>
                <a:ea typeface="Coming Soon"/>
                <a:cs typeface="Coming Soon"/>
                <a:sym typeface="Coming Soon"/>
              </a:rPr>
              <a:t>What was your process to make them?</a:t>
            </a:r>
            <a:endParaRPr sz="900">
              <a:latin typeface="Coming Soon"/>
              <a:ea typeface="Coming Soon"/>
              <a:cs typeface="Coming Soon"/>
              <a:sym typeface="Coming Soon"/>
            </a:endParaRPr>
          </a:p>
        </p:txBody>
      </p:sp>
      <p:pic>
        <p:nvPicPr>
          <p:cNvPr id="112" name="Google Shape;112;p18" title="exhibition display"/>
          <p:cNvPicPr preferRelativeResize="0"/>
          <p:nvPr/>
        </p:nvPicPr>
        <p:blipFill>
          <a:blip r:embed="rId7">
            <a:alphaModFix/>
          </a:blip>
          <a:stretch>
            <a:fillRect/>
          </a:stretch>
        </p:blipFill>
        <p:spPr>
          <a:xfrm>
            <a:off x="278225" y="2259575"/>
            <a:ext cx="2279650" cy="2240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answer: Wax apple (Part 2)</a:t>
            </a:r>
            <a:endParaRPr sz="3000"/>
          </a:p>
        </p:txBody>
      </p:sp>
      <p:pic>
        <p:nvPicPr>
          <p:cNvPr id="118" name="Google Shape;118;p19"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pic>
        <p:nvPicPr>
          <p:cNvPr id="119" name="Google Shape;119;p19" title="wax apple model"/>
          <p:cNvPicPr preferRelativeResize="0"/>
          <p:nvPr/>
        </p:nvPicPr>
        <p:blipFill>
          <a:blip r:embed="rId4">
            <a:alphaModFix/>
          </a:blip>
          <a:stretch>
            <a:fillRect/>
          </a:stretch>
        </p:blipFill>
        <p:spPr>
          <a:xfrm>
            <a:off x="7003500" y="150750"/>
            <a:ext cx="1828800" cy="1219200"/>
          </a:xfrm>
          <a:prstGeom prst="rect">
            <a:avLst/>
          </a:prstGeom>
          <a:noFill/>
          <a:ln>
            <a:noFill/>
          </a:ln>
        </p:spPr>
      </p:pic>
      <p:grpSp>
        <p:nvGrpSpPr>
          <p:cNvPr id="120" name="Google Shape;120;p19" title="book cover "/>
          <p:cNvGrpSpPr/>
          <p:nvPr/>
        </p:nvGrpSpPr>
        <p:grpSpPr>
          <a:xfrm>
            <a:off x="264400" y="1218050"/>
            <a:ext cx="3265200" cy="3130375"/>
            <a:chOff x="231825" y="1814275"/>
            <a:chExt cx="3265200" cy="3130375"/>
          </a:xfrm>
        </p:grpSpPr>
        <p:sp>
          <p:nvSpPr>
            <p:cNvPr id="121" name="Google Shape;121;p19"/>
            <p:cNvSpPr txBox="1"/>
            <p:nvPr/>
          </p:nvSpPr>
          <p:spPr>
            <a:xfrm>
              <a:off x="231825" y="18142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Take a photo of something you have at home that serves a similar purpose and paste it here:</a:t>
              </a:r>
              <a:endParaRPr/>
            </a:p>
            <a:p>
              <a:pPr marL="0" lvl="0" indent="0" algn="l" rtl="0">
                <a:spcBef>
                  <a:spcPts val="0"/>
                </a:spcBef>
                <a:spcAft>
                  <a:spcPts val="0"/>
                </a:spcAft>
                <a:buNone/>
              </a:pPr>
              <a:endParaRPr/>
            </a:p>
          </p:txBody>
        </p:sp>
        <p:pic>
          <p:nvPicPr>
            <p:cNvPr id="122" name="Google Shape;122;p19" title="&quot; &quot;"/>
            <p:cNvPicPr preferRelativeResize="0"/>
            <p:nvPr/>
          </p:nvPicPr>
          <p:blipFill>
            <a:blip r:embed="rId5">
              <a:alphaModFix/>
            </a:blip>
            <a:stretch>
              <a:fillRect/>
            </a:stretch>
          </p:blipFill>
          <p:spPr>
            <a:xfrm>
              <a:off x="311700" y="2791700"/>
              <a:ext cx="1652900" cy="2152950"/>
            </a:xfrm>
            <a:prstGeom prst="rect">
              <a:avLst/>
            </a:prstGeom>
            <a:noFill/>
            <a:ln>
              <a:noFill/>
            </a:ln>
          </p:spPr>
        </p:pic>
        <p:sp>
          <p:nvSpPr>
            <p:cNvPr id="123" name="Google Shape;123;p19"/>
            <p:cNvSpPr txBox="1"/>
            <p:nvPr/>
          </p:nvSpPr>
          <p:spPr>
            <a:xfrm>
              <a:off x="2063525" y="3269525"/>
              <a:ext cx="1314000" cy="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oming Soon"/>
                  <a:ea typeface="Coming Soon"/>
                  <a:cs typeface="Coming Soon"/>
                  <a:sym typeface="Coming Soon"/>
                </a:rPr>
                <a:t>This is a picture of a gardening book we have at home</a:t>
              </a:r>
              <a:endParaRPr sz="1000">
                <a:latin typeface="Coming Soon"/>
                <a:ea typeface="Coming Soon"/>
                <a:cs typeface="Coming Soon"/>
                <a:sym typeface="Coming Soon"/>
              </a:endParaRPr>
            </a:p>
          </p:txBody>
        </p:sp>
      </p:grpSp>
      <p:sp>
        <p:nvSpPr>
          <p:cNvPr id="124" name="Google Shape;124;p19"/>
          <p:cNvSpPr txBox="1"/>
          <p:nvPr/>
        </p:nvSpPr>
        <p:spPr>
          <a:xfrm>
            <a:off x="4187000" y="1467400"/>
            <a:ext cx="4902900" cy="9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 you think this item might look like in the future?</a:t>
            </a:r>
            <a:endParaRPr/>
          </a:p>
          <a:p>
            <a:pPr marL="0" lvl="0" indent="0" algn="l" rtl="0">
              <a:spcBef>
                <a:spcPts val="0"/>
              </a:spcBef>
              <a:spcAft>
                <a:spcPts val="0"/>
              </a:spcAft>
              <a:buNone/>
            </a:pPr>
            <a:endParaRPr/>
          </a:p>
          <a:p>
            <a:pPr marL="0" lvl="0" indent="0" algn="l" rtl="0">
              <a:spcBef>
                <a:spcPts val="0"/>
              </a:spcBef>
              <a:spcAft>
                <a:spcPts val="0"/>
              </a:spcAft>
              <a:buNone/>
            </a:pPr>
            <a:r>
              <a:rPr lang="en"/>
              <a:t>Draw, make a model out of scrap recycling or use a program like TinkerCAD, Makers Empire to make a 3D design or Marvel program to prototype an app. Attach the design here. Use extra slides if you need to. </a:t>
            </a:r>
            <a:endParaRPr/>
          </a:p>
        </p:txBody>
      </p:sp>
      <p:sp>
        <p:nvSpPr>
          <p:cNvPr id="125" name="Google Shape;125;p19"/>
          <p:cNvSpPr txBox="1"/>
          <p:nvPr/>
        </p:nvSpPr>
        <p:spPr>
          <a:xfrm>
            <a:off x="4187000" y="3042184"/>
            <a:ext cx="4131900" cy="12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oming Soon"/>
                <a:ea typeface="Coming Soon"/>
                <a:cs typeface="Coming Soon"/>
                <a:sym typeface="Coming Soon"/>
              </a:rPr>
              <a:t>I think in the future this might be an app where </a:t>
            </a:r>
            <a:r>
              <a:rPr lang="en" sz="1000">
                <a:solidFill>
                  <a:schemeClr val="dk1"/>
                </a:solidFill>
                <a:latin typeface="Coming Soon"/>
                <a:ea typeface="Coming Soon"/>
                <a:cs typeface="Coming Soon"/>
                <a:sym typeface="Coming Soon"/>
              </a:rPr>
              <a:t>you can scan the fruit in front of you and it will tell you what its nutrition is and how to grow it. It will also list all the varieties and possible new varieties if you mix them.</a:t>
            </a:r>
            <a:r>
              <a:rPr lang="en" sz="1000">
                <a:latin typeface="Coming Soon"/>
                <a:ea typeface="Coming Soon"/>
                <a:cs typeface="Coming Soon"/>
                <a:sym typeface="Coming Soon"/>
              </a:rPr>
              <a:t> </a:t>
            </a:r>
            <a:endParaRPr sz="1000">
              <a:latin typeface="Coming Soon"/>
              <a:ea typeface="Coming Soon"/>
              <a:cs typeface="Coming Soon"/>
              <a:sym typeface="Coming Soon"/>
            </a:endParaRPr>
          </a:p>
          <a:p>
            <a:pPr marL="0" lvl="0" indent="0" algn="l" rtl="0">
              <a:spcBef>
                <a:spcPts val="0"/>
              </a:spcBef>
              <a:spcAft>
                <a:spcPts val="0"/>
              </a:spcAft>
              <a:buNone/>
            </a:pPr>
            <a:endParaRPr sz="1000">
              <a:latin typeface="Coming Soon"/>
              <a:ea typeface="Coming Soon"/>
              <a:cs typeface="Coming Soon"/>
              <a:sym typeface="Coming Soon"/>
            </a:endParaRPr>
          </a:p>
          <a:p>
            <a:pPr marL="0" lvl="0" indent="0" algn="l" rtl="0">
              <a:spcBef>
                <a:spcPts val="0"/>
              </a:spcBef>
              <a:spcAft>
                <a:spcPts val="0"/>
              </a:spcAft>
              <a:buNone/>
            </a:pPr>
            <a:r>
              <a:rPr lang="en" sz="1000">
                <a:latin typeface="Coming Soon"/>
                <a:ea typeface="Coming Soon"/>
                <a:cs typeface="Coming Soon"/>
                <a:sym typeface="Coming Soon"/>
              </a:rPr>
              <a:t>I will make an app prototype with Marvel and share it with you by email. </a:t>
            </a:r>
            <a:endParaRPr sz="1000">
              <a:latin typeface="Coming Soon"/>
              <a:ea typeface="Coming Soon"/>
              <a:cs typeface="Coming Soon"/>
              <a:sym typeface="Coming Soo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ctrTitle"/>
          </p:nvPr>
        </p:nvSpPr>
        <p:spPr>
          <a:xfrm>
            <a:off x="311708" y="5191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Your turn</a:t>
            </a:r>
            <a:endParaRPr i="1"/>
          </a:p>
        </p:txBody>
      </p:sp>
      <p:sp>
        <p:nvSpPr>
          <p:cNvPr id="131" name="Google Shape;131;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Just pick one, or if you’re keen, find them all!</a:t>
            </a:r>
            <a:endParaRPr/>
          </a:p>
        </p:txBody>
      </p:sp>
      <p:pic>
        <p:nvPicPr>
          <p:cNvPr id="132" name="Google Shape;132;p20"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311700" y="2541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Floppy disk (Part 1)</a:t>
            </a:r>
            <a:endParaRPr sz="3000"/>
          </a:p>
        </p:txBody>
      </p:sp>
      <p:sp>
        <p:nvSpPr>
          <p:cNvPr id="138" name="Google Shape;138;p21"/>
          <p:cNvSpPr txBox="1">
            <a:spLocks noGrp="1"/>
          </p:cNvSpPr>
          <p:nvPr>
            <p:ph type="body" idx="1"/>
          </p:nvPr>
        </p:nvSpPr>
        <p:spPr>
          <a:xfrm>
            <a:off x="311700" y="880975"/>
            <a:ext cx="3265200" cy="9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Museum Collection Catalogue </a:t>
            </a:r>
            <a:endParaRPr sz="1600">
              <a:solidFill>
                <a:schemeClr val="dk1"/>
              </a:solidFill>
            </a:endParaRPr>
          </a:p>
          <a:p>
            <a:pPr marL="0" lvl="0" indent="0" algn="l" rtl="0">
              <a:spcBef>
                <a:spcPts val="0"/>
              </a:spcBef>
              <a:spcAft>
                <a:spcPts val="0"/>
              </a:spcAft>
              <a:buNone/>
            </a:pPr>
            <a:r>
              <a:rPr lang="en" sz="1100" u="sng">
                <a:solidFill>
                  <a:srgbClr val="1155CC"/>
                </a:solidFill>
                <a:hlinkClick r:id="rId3"/>
              </a:rPr>
              <a:t>8 inch Floppy Disk</a:t>
            </a:r>
            <a:r>
              <a:rPr lang="en" sz="1600">
                <a:solidFill>
                  <a:schemeClr val="dk1"/>
                </a:solidFill>
              </a:rPr>
              <a:t>  </a:t>
            </a:r>
            <a:endParaRPr sz="1600"/>
          </a:p>
        </p:txBody>
      </p:sp>
      <p:pic>
        <p:nvPicPr>
          <p:cNvPr id="139" name="Google Shape;139;p21" title="&quot; &quot;"/>
          <p:cNvPicPr preferRelativeResize="0"/>
          <p:nvPr/>
        </p:nvPicPr>
        <p:blipFill>
          <a:blip r:embed="rId4">
            <a:alphaModFix/>
          </a:blip>
          <a:stretch>
            <a:fillRect/>
          </a:stretch>
        </p:blipFill>
        <p:spPr>
          <a:xfrm>
            <a:off x="6428025" y="4348430"/>
            <a:ext cx="2564124" cy="545300"/>
          </a:xfrm>
          <a:prstGeom prst="rect">
            <a:avLst/>
          </a:prstGeom>
          <a:noFill/>
          <a:ln>
            <a:noFill/>
          </a:ln>
        </p:spPr>
      </p:pic>
      <p:sp>
        <p:nvSpPr>
          <p:cNvPr id="140" name="Google Shape;140;p21"/>
          <p:cNvSpPr txBox="1"/>
          <p:nvPr/>
        </p:nvSpPr>
        <p:spPr>
          <a:xfrm>
            <a:off x="231825" y="1814275"/>
            <a:ext cx="3265200" cy="27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Put your screenshot here:</a:t>
            </a:r>
            <a:endParaRPr/>
          </a:p>
          <a:p>
            <a:pPr marL="0" lvl="0" indent="0" algn="l" rtl="0">
              <a:spcBef>
                <a:spcPts val="0"/>
              </a:spcBef>
              <a:spcAft>
                <a:spcPts val="0"/>
              </a:spcAft>
              <a:buNone/>
            </a:pPr>
            <a:endParaRPr/>
          </a:p>
        </p:txBody>
      </p:sp>
      <p:sp>
        <p:nvSpPr>
          <p:cNvPr id="141" name="Google Shape;141;p21"/>
          <p:cNvSpPr txBox="1"/>
          <p:nvPr/>
        </p:nvSpPr>
        <p:spPr>
          <a:xfrm>
            <a:off x="3339900" y="880975"/>
            <a:ext cx="2464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invention help us with? What was it used for?</a:t>
            </a:r>
            <a:endParaRPr/>
          </a:p>
        </p:txBody>
      </p:sp>
      <p:sp>
        <p:nvSpPr>
          <p:cNvPr id="142" name="Google Shape;142;p21"/>
          <p:cNvSpPr txBox="1"/>
          <p:nvPr/>
        </p:nvSpPr>
        <p:spPr>
          <a:xfrm>
            <a:off x="3260850" y="2813875"/>
            <a:ext cx="24642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List 3 groups of people who might be interested in this object. </a:t>
            </a:r>
            <a:endParaRPr/>
          </a:p>
          <a:p>
            <a:pPr marL="0" lvl="0" indent="0" algn="l" rtl="0">
              <a:spcBef>
                <a:spcPts val="0"/>
              </a:spcBef>
              <a:spcAft>
                <a:spcPts val="0"/>
              </a:spcAft>
              <a:buNone/>
            </a:pPr>
            <a:r>
              <a:rPr lang="en"/>
              <a:t>1.</a:t>
            </a:r>
            <a:endParaRPr/>
          </a:p>
          <a:p>
            <a:pPr marL="0" lvl="0" indent="0" algn="l" rtl="0">
              <a:spcBef>
                <a:spcPts val="0"/>
              </a:spcBef>
              <a:spcAft>
                <a:spcPts val="0"/>
              </a:spcAft>
              <a:buNone/>
            </a:pPr>
            <a:endParaRPr/>
          </a:p>
          <a:p>
            <a:pPr marL="0" lvl="0" indent="0" algn="l" rtl="0">
              <a:spcBef>
                <a:spcPts val="0"/>
              </a:spcBef>
              <a:spcAft>
                <a:spcPts val="0"/>
              </a:spcAft>
              <a:buNone/>
            </a:pPr>
            <a:r>
              <a:rPr lang="en"/>
              <a:t>2.</a:t>
            </a:r>
            <a:endParaRPr/>
          </a:p>
          <a:p>
            <a:pPr marL="0" lvl="0" indent="0" algn="l" rtl="0">
              <a:spcBef>
                <a:spcPts val="0"/>
              </a:spcBef>
              <a:spcAft>
                <a:spcPts val="0"/>
              </a:spcAft>
              <a:buNone/>
            </a:pPr>
            <a:endParaRPr/>
          </a:p>
          <a:p>
            <a:pPr marL="0" lvl="0" indent="0" algn="l" rtl="0">
              <a:spcBef>
                <a:spcPts val="0"/>
              </a:spcBef>
              <a:spcAft>
                <a:spcPts val="0"/>
              </a:spcAft>
              <a:buNone/>
            </a:pPr>
            <a:r>
              <a:rPr lang="en"/>
              <a:t>3. </a:t>
            </a:r>
            <a:endParaRPr/>
          </a:p>
        </p:txBody>
      </p:sp>
      <p:sp>
        <p:nvSpPr>
          <p:cNvPr id="143" name="Google Shape;143;p21"/>
          <p:cNvSpPr txBox="1"/>
          <p:nvPr/>
        </p:nvSpPr>
        <p:spPr>
          <a:xfrm>
            <a:off x="6213800" y="1605300"/>
            <a:ext cx="2713200" cy="14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are some questions you’d ask the creator of this object?</a:t>
            </a:r>
            <a:endParaRPr/>
          </a:p>
        </p:txBody>
      </p:sp>
      <p:pic>
        <p:nvPicPr>
          <p:cNvPr id="144" name="Google Shape;144;p21" title="Floppy disk"/>
          <p:cNvPicPr preferRelativeResize="0"/>
          <p:nvPr/>
        </p:nvPicPr>
        <p:blipFill>
          <a:blip r:embed="rId5">
            <a:alphaModFix/>
          </a:blip>
          <a:stretch>
            <a:fillRect/>
          </a:stretch>
        </p:blipFill>
        <p:spPr>
          <a:xfrm>
            <a:off x="7079150" y="128925"/>
            <a:ext cx="1847850" cy="1476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1210</Words>
  <Application>Microsoft Office PowerPoint</Application>
  <PresentationFormat>On-screen Show (16:9)</PresentationFormat>
  <Paragraphs>127</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Coming Soon</vt:lpstr>
      <vt:lpstr>Arial</vt:lpstr>
      <vt:lpstr>Simple Light</vt:lpstr>
      <vt:lpstr>Collecting to Think Ahead</vt:lpstr>
      <vt:lpstr>About the Think Ahead gallery at Scienceworks</vt:lpstr>
      <vt:lpstr>A museum collects things</vt:lpstr>
      <vt:lpstr>Go on a virtual scavenger hunt</vt:lpstr>
      <vt:lpstr>Where are these collection items displayed?</vt:lpstr>
      <vt:lpstr>Example answer: Wax apple (Part 1)</vt:lpstr>
      <vt:lpstr>Example answer: Wax apple (Part 2)</vt:lpstr>
      <vt:lpstr>Your turn</vt:lpstr>
      <vt:lpstr>Floppy disk (Part 1)</vt:lpstr>
      <vt:lpstr>Floppy disk (Part 2)</vt:lpstr>
      <vt:lpstr>Tram model (Part 1)</vt:lpstr>
      <vt:lpstr>Tram model (Part 2)</vt:lpstr>
      <vt:lpstr>Camera (Part 1)</vt:lpstr>
      <vt:lpstr>Camera (Part 2)</vt:lpstr>
      <vt:lpstr>Telegraph key (Part 1)</vt:lpstr>
      <vt:lpstr>Telegraph key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to Think Ahead</dc:title>
  <cp:lastModifiedBy>Veronica Scholes</cp:lastModifiedBy>
  <cp:revision>1</cp:revision>
  <dcterms:modified xsi:type="dcterms:W3CDTF">2020-05-06T00:15:29Z</dcterms:modified>
</cp:coreProperties>
</file>