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1"/>
  </p:notesMasterIdLst>
  <p:sldIdLst>
    <p:sldId id="339" r:id="rId5"/>
    <p:sldId id="354" r:id="rId6"/>
    <p:sldId id="356" r:id="rId7"/>
    <p:sldId id="352" r:id="rId8"/>
    <p:sldId id="346" r:id="rId9"/>
    <p:sldId id="350" r:id="rId10"/>
    <p:sldId id="351" r:id="rId11"/>
    <p:sldId id="353" r:id="rId12"/>
    <p:sldId id="348" r:id="rId13"/>
    <p:sldId id="357" r:id="rId14"/>
    <p:sldId id="355" r:id="rId15"/>
    <p:sldId id="358" r:id="rId16"/>
    <p:sldId id="360" r:id="rId17"/>
    <p:sldId id="362" r:id="rId18"/>
    <p:sldId id="363" r:id="rId19"/>
    <p:sldId id="33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E538C"/>
    <a:srgbClr val="1EA69E"/>
    <a:srgbClr val="475284"/>
    <a:srgbClr val="243B50"/>
    <a:srgbClr val="D9D9D9"/>
    <a:srgbClr val="253441"/>
    <a:srgbClr val="778492"/>
    <a:srgbClr val="E0D5AF"/>
    <a:srgbClr val="C5B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/>
    <p:restoredTop sz="94658"/>
  </p:normalViewPr>
  <p:slideViewPr>
    <p:cSldViewPr snapToGrid="0">
      <p:cViewPr varScale="1">
        <p:scale>
          <a:sx n="160" d="100"/>
          <a:sy n="160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013BE-3D0C-5243-A780-E6398D9E7A0A}" type="datetimeFigureOut">
              <a:rPr lang="en-001" smtClean="0"/>
              <a:t>02/04/2026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E13BD-60BD-D243-84F3-4C312556569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20276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43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516107" y="841771"/>
            <a:ext cx="6483235" cy="1803043"/>
          </a:xfrm>
        </p:spPr>
        <p:txBody>
          <a:bodyPr anchor="b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Circular Std Bold" panose="020B0604020101020102" pitchFamily="34" charset="77"/>
              </a:defRPr>
            </a:lvl1pPr>
          </a:lstStyle>
          <a:p>
            <a:r>
              <a:rPr lang="en-US" dirty="0"/>
              <a:t>Heading Title</a:t>
            </a:r>
          </a:p>
        </p:txBody>
      </p:sp>
      <p:sp>
        <p:nvSpPr>
          <p:cNvPr id="3" name="Subtitle 2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550655" y="2716768"/>
            <a:ext cx="6411517" cy="125038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F5E2AA04-97EF-346F-5FF7-9735362F1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99" y="4727225"/>
            <a:ext cx="1080000" cy="2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33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559184" y="273844"/>
            <a:ext cx="6480965" cy="994172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243B50"/>
                </a:solidFill>
                <a:latin typeface="+mj-lt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50655" y="1369219"/>
            <a:ext cx="6480965" cy="32635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>
                <a:solidFill>
                  <a:srgbClr val="243B50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rgbClr val="243B50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rgbClr val="243B50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rgbClr val="243B50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rgbClr val="243B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letter with black background&#10;&#10;AI-generated content may be incorrect.">
            <a:extLst>
              <a:ext uri="{FF2B5EF4-FFF2-40B4-BE49-F238E27FC236}">
                <a16:creationId xmlns:a16="http://schemas.microsoft.com/office/drawing/2014/main" id="{94B7711A-62D3-BE9B-0339-EA3B0BE6DA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99" y="4727224"/>
            <a:ext cx="377084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11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243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550655" y="273844"/>
            <a:ext cx="6480965" cy="994172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50655" y="1369219"/>
            <a:ext cx="6480965" cy="32635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09881FD-0E80-DC58-FFB7-3E03662B0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4331"/>
          <a:stretch/>
        </p:blipFill>
        <p:spPr>
          <a:xfrm>
            <a:off x="215599" y="4727224"/>
            <a:ext cx="385948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5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550655" y="1729035"/>
            <a:ext cx="6480965" cy="919662"/>
          </a:xfrm>
        </p:spPr>
        <p:txBody>
          <a:bodyPr anchor="b">
            <a:noAutofit/>
          </a:bodyPr>
          <a:lstStyle>
            <a:lvl1pPr>
              <a:defRPr sz="3000">
                <a:latin typeface="+mj-lt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550655" y="2785691"/>
            <a:ext cx="6480965" cy="11251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 descr="A blue letter with black background&#10;&#10;AI-generated content may be incorrect.">
            <a:extLst>
              <a:ext uri="{FF2B5EF4-FFF2-40B4-BE49-F238E27FC236}">
                <a16:creationId xmlns:a16="http://schemas.microsoft.com/office/drawing/2014/main" id="{0303FE10-670A-3784-6F51-23927C011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99" y="4727224"/>
            <a:ext cx="377084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6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243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550655" y="1724262"/>
            <a:ext cx="6480965" cy="919662"/>
          </a:xfrm>
          <a:solidFill>
            <a:srgbClr val="243B50"/>
          </a:solidFill>
        </p:spPr>
        <p:txBody>
          <a:bodyPr anchor="b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550655" y="2788704"/>
            <a:ext cx="6480965" cy="1125140"/>
          </a:xfrm>
          <a:solidFill>
            <a:srgbClr val="243B5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Picture 3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AE7568D-5F32-0606-D4EA-802C4CE31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4331"/>
          <a:stretch/>
        </p:blipFill>
        <p:spPr>
          <a:xfrm>
            <a:off x="215599" y="4727224"/>
            <a:ext cx="385948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243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550655" y="1953787"/>
            <a:ext cx="3156541" cy="994172"/>
          </a:xfrm>
        </p:spPr>
        <p:txBody>
          <a:bodyPr>
            <a:no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01CF1710-EDE6-2F43-7CAA-B55CDE9A0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4331"/>
          <a:stretch/>
        </p:blipFill>
        <p:spPr>
          <a:xfrm>
            <a:off x="215599" y="4727224"/>
            <a:ext cx="385948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70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243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17934595-CF08-B54F-22A9-F671BA2B7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7705" y="2315373"/>
            <a:ext cx="2568591" cy="51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38353D-F238-5141-FE6E-A14C55D2D0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5034"/>
            <a:ext cx="9144000" cy="2609054"/>
          </a:xfrm>
          <a:effectLst>
            <a:innerShdw blurRad="635000" dist="635000" dir="54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00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E09E6-F6BB-D8EE-CA0F-6A5640F612EC}"/>
              </a:ext>
            </a:extLst>
          </p:cNvPr>
          <p:cNvSpPr txBox="1"/>
          <p:nvPr userDrawn="1"/>
        </p:nvSpPr>
        <p:spPr>
          <a:xfrm>
            <a:off x="0" y="2614088"/>
            <a:ext cx="9144000" cy="2527582"/>
          </a:xfrm>
          <a:prstGeom prst="rect">
            <a:avLst/>
          </a:prstGeom>
          <a:solidFill>
            <a:srgbClr val="243B50"/>
          </a:solidFill>
        </p:spPr>
        <p:txBody>
          <a:bodyPr wrap="square" rtlCol="0">
            <a:noAutofit/>
          </a:bodyPr>
          <a:lstStyle/>
          <a:p>
            <a:endParaRPr lang="en-AU"/>
          </a:p>
        </p:txBody>
      </p:sp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54BD870-8FC6-4E58-2288-8F6B4AD39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99" y="4727225"/>
            <a:ext cx="1080000" cy="21559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341" y="2912465"/>
            <a:ext cx="6480965" cy="124182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485" y="1567880"/>
            <a:ext cx="6480965" cy="1241823"/>
          </a:xfrm>
        </p:spPr>
        <p:txBody>
          <a:bodyPr anchor="b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Circular Std Bold" panose="020B0604020101020102" pitchFamily="34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665298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lbourne Museum Title Slid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38353D-F238-5141-FE6E-A14C55D2D0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5034"/>
            <a:ext cx="9144000" cy="2609054"/>
          </a:xfrm>
          <a:effectLst>
            <a:innerShdw blurRad="635000" dist="635000" dir="54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00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E09E6-F6BB-D8EE-CA0F-6A5640F612EC}"/>
              </a:ext>
            </a:extLst>
          </p:cNvPr>
          <p:cNvSpPr txBox="1"/>
          <p:nvPr userDrawn="1"/>
        </p:nvSpPr>
        <p:spPr>
          <a:xfrm>
            <a:off x="0" y="2614088"/>
            <a:ext cx="9144000" cy="25275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endParaRPr lang="en-AU"/>
          </a:p>
        </p:txBody>
      </p:sp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54BD870-8FC6-4E58-2288-8F6B4AD39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99" y="4727225"/>
            <a:ext cx="1080000" cy="21559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88C3F36-FF14-B672-4599-C614B7064B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341" y="2912465"/>
            <a:ext cx="6480965" cy="124182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1300FE-414E-7425-3118-39B9CCF075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485" y="1567880"/>
            <a:ext cx="6480965" cy="1241823"/>
          </a:xfrm>
        </p:spPr>
        <p:txBody>
          <a:bodyPr anchor="b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Circular Std Bold" panose="020B0604020101020102" pitchFamily="34" charset="77"/>
              </a:defRPr>
            </a:lvl1pPr>
          </a:lstStyle>
          <a:p>
            <a:r>
              <a:rPr lang="en-US" dirty="0"/>
              <a:t>Melbourne Museum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2563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migration Museum Title Slid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9E09E6-F6BB-D8EE-CA0F-6A5640F612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614088"/>
            <a:ext cx="9144000" cy="252758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38353D-F238-5141-FE6E-A14C55D2D0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5034"/>
            <a:ext cx="9144000" cy="2609054"/>
          </a:xfrm>
          <a:effectLst>
            <a:innerShdw blurRad="635000" dist="635000" dir="54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001"/>
          </a:p>
        </p:txBody>
      </p:sp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54BD870-8FC6-4E58-2288-8F6B4AD39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99" y="4727225"/>
            <a:ext cx="1080000" cy="21559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341" y="2912465"/>
            <a:ext cx="6480965" cy="124182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485" y="1567880"/>
            <a:ext cx="6480965" cy="1241823"/>
          </a:xfrm>
        </p:spPr>
        <p:txBody>
          <a:bodyPr anchor="b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Circular Std Bold" panose="020B0604020101020102" pitchFamily="34" charset="77"/>
              </a:defRPr>
            </a:lvl1pPr>
          </a:lstStyle>
          <a:p>
            <a:r>
              <a:rPr lang="en-US" dirty="0"/>
              <a:t>Immigration Museum Title here</a:t>
            </a:r>
          </a:p>
        </p:txBody>
      </p:sp>
    </p:spTree>
    <p:extLst>
      <p:ext uri="{BB962C8B-B14F-4D97-AF65-F5344CB8AC3E}">
        <p14:creationId xmlns:p14="http://schemas.microsoft.com/office/powerpoint/2010/main" val="2262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ienceworks Title Slid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38353D-F238-5141-FE6E-A14C55D2D0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5034"/>
            <a:ext cx="9144000" cy="2609054"/>
          </a:xfrm>
          <a:effectLst>
            <a:innerShdw blurRad="635000" dist="635000" dir="54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00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E09E6-F6BB-D8EE-CA0F-6A5640F612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614088"/>
            <a:ext cx="9144000" cy="25275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endParaRPr lang="en-AU"/>
          </a:p>
        </p:txBody>
      </p:sp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54BD870-8FC6-4E58-2288-8F6B4AD39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99" y="4727225"/>
            <a:ext cx="1080000" cy="21559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341" y="2912465"/>
            <a:ext cx="6480965" cy="124182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485" y="1567880"/>
            <a:ext cx="6480965" cy="1241823"/>
          </a:xfrm>
        </p:spPr>
        <p:txBody>
          <a:bodyPr anchor="b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Circular Std Bold" panose="020B0604020101020102" pitchFamily="34" charset="77"/>
              </a:defRPr>
            </a:lvl1pPr>
          </a:lstStyle>
          <a:p>
            <a:r>
              <a:rPr lang="en-US" dirty="0" err="1"/>
              <a:t>Scienceworks</a:t>
            </a:r>
            <a:r>
              <a:rPr lang="en-US" dirty="0"/>
              <a:t> title here</a:t>
            </a:r>
          </a:p>
        </p:txBody>
      </p:sp>
    </p:spTree>
    <p:extLst>
      <p:ext uri="{BB962C8B-B14F-4D97-AF65-F5344CB8AC3E}">
        <p14:creationId xmlns:p14="http://schemas.microsoft.com/office/powerpoint/2010/main" val="345148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oyal Exhibition Building Title Slid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38353D-F238-5141-FE6E-A14C55D2D0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5034"/>
            <a:ext cx="9144000" cy="2609054"/>
          </a:xfrm>
          <a:effectLst>
            <a:innerShdw blurRad="635000" dist="635000" dir="54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00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E09E6-F6BB-D8EE-CA0F-6A5640F612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614088"/>
            <a:ext cx="9144000" cy="2527582"/>
          </a:xfrm>
          <a:prstGeom prst="rect">
            <a:avLst/>
          </a:prstGeom>
          <a:solidFill>
            <a:srgbClr val="475284"/>
          </a:solidFill>
        </p:spPr>
        <p:txBody>
          <a:bodyPr wrap="square" rtlCol="0">
            <a:noAutofit/>
          </a:bodyPr>
          <a:lstStyle/>
          <a:p>
            <a:endParaRPr lang="en-AU"/>
          </a:p>
        </p:txBody>
      </p:sp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54BD870-8FC6-4E58-2288-8F6B4AD39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99" y="4727225"/>
            <a:ext cx="1080000" cy="21559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341" y="2912465"/>
            <a:ext cx="6480965" cy="124182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485" y="1567880"/>
            <a:ext cx="6618241" cy="1241823"/>
          </a:xfrm>
        </p:spPr>
        <p:txBody>
          <a:bodyPr anchor="b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Circular Std Bold" panose="020B0604020101020102" pitchFamily="34" charset="77"/>
              </a:defRPr>
            </a:lvl1pPr>
          </a:lstStyle>
          <a:p>
            <a:r>
              <a:rPr lang="en-US" dirty="0"/>
              <a:t>Royal Exhibition Building Title here</a:t>
            </a:r>
          </a:p>
        </p:txBody>
      </p:sp>
    </p:spTree>
    <p:extLst>
      <p:ext uri="{BB962C8B-B14F-4D97-AF65-F5344CB8AC3E}">
        <p14:creationId xmlns:p14="http://schemas.microsoft.com/office/powerpoint/2010/main" val="274013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unjilaka Aboriginal Cultural Centre Title Slid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38353D-F238-5141-FE6E-A14C55D2D0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5034"/>
            <a:ext cx="9144000" cy="2609054"/>
          </a:xfrm>
          <a:effectLst>
            <a:innerShdw blurRad="635000" dist="635000" dir="54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00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E09E6-F6BB-D8EE-CA0F-6A5640F612EC}"/>
              </a:ext>
            </a:extLst>
          </p:cNvPr>
          <p:cNvSpPr txBox="1"/>
          <p:nvPr userDrawn="1"/>
        </p:nvSpPr>
        <p:spPr>
          <a:xfrm>
            <a:off x="0" y="2614088"/>
            <a:ext cx="9144000" cy="2527582"/>
          </a:xfrm>
          <a:prstGeom prst="rect">
            <a:avLst/>
          </a:prstGeom>
          <a:solidFill>
            <a:srgbClr val="1EA69E"/>
          </a:solidFill>
        </p:spPr>
        <p:txBody>
          <a:bodyPr wrap="square" rtlCol="0">
            <a:noAutofit/>
          </a:bodyPr>
          <a:lstStyle/>
          <a:p>
            <a:endParaRPr lang="en-AU"/>
          </a:p>
        </p:txBody>
      </p:sp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54BD870-8FC6-4E58-2288-8F6B4AD39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99" y="4727225"/>
            <a:ext cx="1080000" cy="21559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341" y="2912465"/>
            <a:ext cx="6480965" cy="124182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485" y="1567880"/>
            <a:ext cx="6516821" cy="1241823"/>
          </a:xfrm>
        </p:spPr>
        <p:txBody>
          <a:bodyPr anchor="b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Circular Std Bold" panose="020B0604020101020102" pitchFamily="34" charset="77"/>
              </a:defRPr>
            </a:lvl1pPr>
          </a:lstStyle>
          <a:p>
            <a:r>
              <a:rPr lang="en-US" dirty="0" err="1"/>
              <a:t>Bunjilaka</a:t>
            </a:r>
            <a:r>
              <a:rPr lang="en-US" dirty="0"/>
              <a:t> Aboriginal Cultural Centre title here</a:t>
            </a:r>
          </a:p>
        </p:txBody>
      </p:sp>
    </p:spTree>
    <p:extLst>
      <p:ext uri="{BB962C8B-B14F-4D97-AF65-F5344CB8AC3E}">
        <p14:creationId xmlns:p14="http://schemas.microsoft.com/office/powerpoint/2010/main" val="172026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elbourne Planetarium Title Slid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38353D-F238-5141-FE6E-A14C55D2D0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5034"/>
            <a:ext cx="9144000" cy="2609054"/>
          </a:xfrm>
          <a:effectLst>
            <a:innerShdw blurRad="635000" dist="635000" dir="54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00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E09E6-F6BB-D8EE-CA0F-6A5640F612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614088"/>
            <a:ext cx="9144000" cy="2527582"/>
          </a:xfrm>
          <a:prstGeom prst="rect">
            <a:avLst/>
          </a:prstGeom>
          <a:solidFill>
            <a:srgbClr val="0E538C"/>
          </a:solidFill>
        </p:spPr>
        <p:txBody>
          <a:bodyPr wrap="square" rtlCol="0">
            <a:noAutofit/>
          </a:bodyPr>
          <a:lstStyle/>
          <a:p>
            <a:endParaRPr lang="en-AU"/>
          </a:p>
        </p:txBody>
      </p:sp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54BD870-8FC6-4E58-2288-8F6B4AD39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99" y="4727225"/>
            <a:ext cx="1080000" cy="21559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341" y="2912465"/>
            <a:ext cx="6480965" cy="124182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485" y="1567880"/>
            <a:ext cx="6516821" cy="1241823"/>
          </a:xfrm>
        </p:spPr>
        <p:txBody>
          <a:bodyPr anchor="b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Circular Std Bold" panose="020B0604020101020102" pitchFamily="34" charset="77"/>
              </a:defRPr>
            </a:lvl1pPr>
          </a:lstStyle>
          <a:p>
            <a:r>
              <a:rPr lang="en-US" dirty="0"/>
              <a:t>Melbourne Planetarium Title here</a:t>
            </a:r>
          </a:p>
        </p:txBody>
      </p:sp>
    </p:spTree>
    <p:extLst>
      <p:ext uri="{BB962C8B-B14F-4D97-AF65-F5344CB8AC3E}">
        <p14:creationId xmlns:p14="http://schemas.microsoft.com/office/powerpoint/2010/main" val="16386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9E09E6-F6BB-D8EE-CA0F-6A5640F612EC}"/>
              </a:ext>
            </a:extLst>
          </p:cNvPr>
          <p:cNvSpPr txBox="1"/>
          <p:nvPr userDrawn="1"/>
        </p:nvSpPr>
        <p:spPr>
          <a:xfrm>
            <a:off x="-45929" y="-4500"/>
            <a:ext cx="4572000" cy="5148000"/>
          </a:xfrm>
          <a:prstGeom prst="rect">
            <a:avLst/>
          </a:prstGeom>
          <a:solidFill>
            <a:srgbClr val="243B50"/>
          </a:solidFill>
        </p:spPr>
        <p:txBody>
          <a:bodyPr wrap="square" rtlCol="0">
            <a:noAutofit/>
          </a:bodyPr>
          <a:lstStyle/>
          <a:p>
            <a:endParaRPr lang="en-AU"/>
          </a:p>
        </p:txBody>
      </p:sp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539658" y="793482"/>
            <a:ext cx="3400827" cy="1790700"/>
          </a:xfr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Circular Std Bold" panose="020B0604020101020102" pitchFamily="34" charset="77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545634" y="2722770"/>
            <a:ext cx="3400827" cy="166180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714C7E4D-22C3-C14C-D2DE-BDC8BDE95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99" y="4727225"/>
            <a:ext cx="1080000" cy="215597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608E8A9-93AA-8840-545E-FFDDB45B45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6071" y="0"/>
            <a:ext cx="4617929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93282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34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85" r:id="rId9"/>
    <p:sldLayoutId id="2147483674" r:id="rId10"/>
    <p:sldLayoutId id="2147483686" r:id="rId11"/>
    <p:sldLayoutId id="2147483675" r:id="rId12"/>
    <p:sldLayoutId id="2147483687" r:id="rId13"/>
    <p:sldLayoutId id="2147483690" r:id="rId14"/>
    <p:sldLayoutId id="214748369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bug with large eyes and long legs on a leaf&#10;&#10;AI-generated content may be incorrect.">
            <a:extLst>
              <a:ext uri="{FF2B5EF4-FFF2-40B4-BE49-F238E27FC236}">
                <a16:creationId xmlns:a16="http://schemas.microsoft.com/office/drawing/2014/main" id="{CBB2AAC5-5AA2-4118-6F25-B9E2F15029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1704" b="31704"/>
          <a:stretch/>
        </p:blipFill>
        <p:spPr>
          <a:prstGeom prst="rect">
            <a:avLst/>
          </a:prstGeom>
          <a:effectLst>
            <a:innerShdw blurRad="635000" dist="635000" dir="5400000">
              <a:prstClr val="black">
                <a:alpha val="50000"/>
              </a:prstClr>
            </a:inn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76D4B7-9E8B-4622-787D-9B59B8881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94" y="2904974"/>
            <a:ext cx="6480965" cy="1241823"/>
          </a:xfrm>
        </p:spPr>
        <p:txBody>
          <a:bodyPr/>
          <a:lstStyle/>
          <a:p>
            <a:r>
              <a:rPr lang="en-GB">
                <a:ea typeface="Source Sans Pro"/>
              </a:rPr>
              <a:t>Life Cycle: Stick Insect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3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0D7BB-CD40-A1FE-6B1C-48208B5A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3D4D-854A-5A64-E963-D743BA6A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5" y="539143"/>
            <a:ext cx="6480965" cy="62072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Source Sans Pro"/>
              </a:rPr>
              <a:t>I can fly!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1E0B4D-5C4B-6AB8-BAC3-72DE23D9D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655" y="1402368"/>
            <a:ext cx="2430642" cy="2426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Once they are adults, they are ready to mate and for the female to lay eggs.</a:t>
            </a:r>
          </a:p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Having wings helps the adults to move to dif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ferent areas to find a mate.</a:t>
            </a:r>
            <a:endParaRPr lang="en-US" dirty="0">
              <a:solidFill>
                <a:srgbClr val="000000"/>
              </a:solidFill>
              <a:latin typeface="Source Sans Pro"/>
              <a:ea typeface="Source Sans Pro"/>
            </a:endParaRPr>
          </a:p>
        </p:txBody>
      </p:sp>
      <p:pic>
        <p:nvPicPr>
          <p:cNvPr id="3" name="Picture 2" descr="A drawing of a green insect&#10;&#10;AI-generated content may be incorrect.">
            <a:extLst>
              <a:ext uri="{FF2B5EF4-FFF2-40B4-BE49-F238E27FC236}">
                <a16:creationId xmlns:a16="http://schemas.microsoft.com/office/drawing/2014/main" id="{9DD8001A-9A91-E0F9-E8EE-D992286DA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962" y="661988"/>
            <a:ext cx="5715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6B0CF-551A-0D83-951F-6B9C35D78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344D-A672-66E3-4E5D-6E36263E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5" y="539143"/>
            <a:ext cx="6480965" cy="62072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Source Sans Pro"/>
              </a:rPr>
              <a:t>Laying eggs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A37AEF-7FA0-71D3-5927-F32881223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655" y="1402368"/>
            <a:ext cx="2430642" cy="2426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The female Stick Insect will flick her eggs as she releases them. </a:t>
            </a:r>
            <a:endParaRPr lang="en-US" dirty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The eggs look like 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seeds; flicking </a:t>
            </a:r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them helps to spread them out across the ground.</a:t>
            </a:r>
            <a:endParaRPr lang="en-US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Why do you think the 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eggs look like seeds?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A green insect on a plant&#10;&#10;AI-generated content may be incorrect.">
            <a:extLst>
              <a:ext uri="{FF2B5EF4-FFF2-40B4-BE49-F238E27FC236}">
                <a16:creationId xmlns:a16="http://schemas.microsoft.com/office/drawing/2014/main" id="{295B5E12-04B8-BF3A-ADAD-406946B1B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92" y="634512"/>
            <a:ext cx="5715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1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57BE9-B75E-7528-B978-601E857AC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8D23-7EC8-D61B-EB86-CAA6F050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58" y="793482"/>
            <a:ext cx="3400827" cy="1790700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+mj-lt"/>
                <a:cs typeface="+mj-lt"/>
              </a:rPr>
              <a:t>Gargantuan </a:t>
            </a: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Stick Insect eggs 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F4337A-D170-D200-4DE3-9519AB6CC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634" y="2722770"/>
            <a:ext cx="3400827" cy="166180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Source Sans Pro"/>
                <a:ea typeface="Source Sans Pro"/>
              </a:rPr>
              <a:t>These are the eggs of the Gargantuan Stick Insect, Australia's largest Stick Insect.</a:t>
            </a:r>
            <a:endParaRPr lang="en-US" dirty="0"/>
          </a:p>
          <a:p>
            <a:r>
              <a:rPr lang="en-US" dirty="0">
                <a:latin typeface="Source Sans Pro"/>
                <a:ea typeface="Source Sans Pro"/>
              </a:rPr>
              <a:t>Can you see the knob on the end? That is so ants will collect the eggs and keep them safely underground. </a:t>
            </a:r>
          </a:p>
        </p:txBody>
      </p:sp>
      <p:pic>
        <p:nvPicPr>
          <p:cNvPr id="3" name="Picture 2" descr="A group of brown round objects&#10;&#10;AI-generated content may be incorrect.">
            <a:extLst>
              <a:ext uri="{FF2B5EF4-FFF2-40B4-BE49-F238E27FC236}">
                <a16:creationId xmlns:a16="http://schemas.microsoft.com/office/drawing/2014/main" id="{B06B2EAB-6185-0C4B-C9A5-D9CF2274F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32" r="15507"/>
          <a:stretch>
            <a:fillRect/>
          </a:stretch>
        </p:blipFill>
        <p:spPr>
          <a:xfrm>
            <a:off x="4526071" y="10"/>
            <a:ext cx="4617929" cy="514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49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72E2E-C9B9-5162-265F-92C27C6C1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3073-5CB7-31E6-B01F-BD1AF36A6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58" y="793482"/>
            <a:ext cx="3400827" cy="1790700"/>
          </a:xfrm>
        </p:spPr>
        <p:txBody>
          <a:bodyPr anchor="b">
            <a:normAutofit/>
          </a:bodyPr>
          <a:lstStyle/>
          <a:p>
            <a:r>
              <a:rPr lang="en-US">
                <a:ea typeface="Source Sans Pro"/>
              </a:rPr>
              <a:t>Can you spot me?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6DDC56-62AB-4BA1-ABB5-D0C5F3602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634" y="2722770"/>
            <a:ext cx="3400827" cy="16618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ource Sans Pro"/>
                <a:ea typeface="Source Sans Pro"/>
              </a:rPr>
              <a:t>This is a type of Spiny Leaf Insect </a:t>
            </a:r>
            <a:r>
              <a:rPr lang="en-US">
                <a:latin typeface="Source Sans Pro"/>
                <a:ea typeface="Source Sans Pro"/>
              </a:rPr>
              <a:t>that looks like the lichen it lives on! </a:t>
            </a:r>
            <a:endParaRPr lang="en-US"/>
          </a:p>
        </p:txBody>
      </p:sp>
      <p:pic>
        <p:nvPicPr>
          <p:cNvPr id="4" name="Picture 3" descr="A close-up of a plant&#10;&#10;AI-generated content may be incorrect.">
            <a:extLst>
              <a:ext uri="{FF2B5EF4-FFF2-40B4-BE49-F238E27FC236}">
                <a16:creationId xmlns:a16="http://schemas.microsoft.com/office/drawing/2014/main" id="{3D9991EF-53BD-7D9E-A9A1-56C2AB75B6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13" r="24351"/>
          <a:stretch>
            <a:fillRect/>
          </a:stretch>
        </p:blipFill>
        <p:spPr>
          <a:xfrm>
            <a:off x="4526071" y="10"/>
            <a:ext cx="4617929" cy="514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72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F48D5-3105-A1F6-C676-C80230017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9911-660E-75BD-AB65-6CC50E736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58" y="793482"/>
            <a:ext cx="3400827" cy="1790700"/>
          </a:xfrm>
        </p:spPr>
        <p:txBody>
          <a:bodyPr anchor="b">
            <a:normAutofit/>
          </a:bodyPr>
          <a:lstStyle/>
          <a:p>
            <a:r>
              <a:rPr lang="en-US" dirty="0">
                <a:ea typeface="Source Sans Pro"/>
              </a:rPr>
              <a:t>Here are </a:t>
            </a:r>
            <a:r>
              <a:rPr lang="en-US">
                <a:ea typeface="Source Sans Pro"/>
              </a:rPr>
              <a:t>three distinct species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15ACD6-ECE0-B466-38B7-99F44E387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634" y="2722770"/>
            <a:ext cx="3400827" cy="16618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Char char="•"/>
            </a:pPr>
            <a:r>
              <a:rPr lang="en-US">
                <a:latin typeface="Source Sans Pro"/>
                <a:ea typeface="Source Sans Pro"/>
              </a:rPr>
              <a:t>Peppermint Stick Insect</a:t>
            </a:r>
            <a:endParaRPr lang="en-US"/>
          </a:p>
          <a:p>
            <a:pPr marL="285750" indent="-285750">
              <a:buChar char="•"/>
            </a:pPr>
            <a:r>
              <a:rPr lang="en-US">
                <a:latin typeface="Source Sans Pro"/>
                <a:ea typeface="Source Sans Pro"/>
              </a:rPr>
              <a:t>Titan Stick Insect</a:t>
            </a:r>
          </a:p>
          <a:p>
            <a:pPr marL="285750" indent="-285750">
              <a:buChar char="•"/>
            </a:pPr>
            <a:r>
              <a:rPr lang="en-US">
                <a:latin typeface="Source Sans Pro"/>
                <a:ea typeface="Source Sans Pro"/>
              </a:rPr>
              <a:t>Spiny Leaf Insect</a:t>
            </a:r>
            <a:endParaRPr lang="en-US" dirty="0">
              <a:latin typeface="Source Sans Pro"/>
              <a:ea typeface="Source Sans Pro"/>
            </a:endParaRPr>
          </a:p>
          <a:p>
            <a:r>
              <a:rPr lang="en-US">
                <a:latin typeface="Source Sans Pro"/>
                <a:ea typeface="Source Sans Pro"/>
              </a:rPr>
              <a:t>Can you guess which one is which?</a:t>
            </a:r>
            <a:endParaRPr lang="en-US" dirty="0">
              <a:latin typeface="Source Sans Pro"/>
              <a:ea typeface="Source Sans Pro"/>
            </a:endParaRPr>
          </a:p>
        </p:txBody>
      </p:sp>
      <p:pic>
        <p:nvPicPr>
          <p:cNvPr id="7" name="Picture 6" descr="A green insect with long legs&#10;&#10;AI-generated content may be incorrect.">
            <a:extLst>
              <a:ext uri="{FF2B5EF4-FFF2-40B4-BE49-F238E27FC236}">
                <a16:creationId xmlns:a16="http://schemas.microsoft.com/office/drawing/2014/main" id="{6D14D45D-FC9A-6EAB-2FF5-884197152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8" t="22267" r="2128" b="18267"/>
          <a:stretch>
            <a:fillRect/>
          </a:stretch>
        </p:blipFill>
        <p:spPr>
          <a:xfrm rot="5400000">
            <a:off x="5506840" y="1504950"/>
            <a:ext cx="5152876" cy="21230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1C23A3-C7F4-E630-E7C7-52DDBDDC7596}"/>
              </a:ext>
            </a:extLst>
          </p:cNvPr>
          <p:cNvSpPr/>
          <p:nvPr/>
        </p:nvSpPr>
        <p:spPr>
          <a:xfrm>
            <a:off x="4486274" y="-9525"/>
            <a:ext cx="2533650" cy="51530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insect&#10;&#10;AI-generated content may be incorrect.">
            <a:extLst>
              <a:ext uri="{FF2B5EF4-FFF2-40B4-BE49-F238E27FC236}">
                <a16:creationId xmlns:a16="http://schemas.microsoft.com/office/drawing/2014/main" id="{858D60A4-D9A8-137D-B633-2426962725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34" r="244" b="6276"/>
          <a:stretch>
            <a:fillRect/>
          </a:stretch>
        </p:blipFill>
        <p:spPr>
          <a:xfrm>
            <a:off x="4482907" y="85725"/>
            <a:ext cx="3091554" cy="2137838"/>
          </a:xfrm>
          <a:prstGeom prst="rect">
            <a:avLst/>
          </a:prstGeom>
        </p:spPr>
      </p:pic>
      <p:pic>
        <p:nvPicPr>
          <p:cNvPr id="10" name="Picture 9" descr="A close-up of a bug&#10;&#10;AI-generated content may be incorrect.">
            <a:extLst>
              <a:ext uri="{FF2B5EF4-FFF2-40B4-BE49-F238E27FC236}">
                <a16:creationId xmlns:a16="http://schemas.microsoft.com/office/drawing/2014/main" id="{9D94F6CB-D39D-1EEC-18A3-4B2BBE10EC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63" r="3395" b="-408"/>
          <a:stretch>
            <a:fillRect/>
          </a:stretch>
        </p:blipFill>
        <p:spPr>
          <a:xfrm>
            <a:off x="4482907" y="2819399"/>
            <a:ext cx="2982040" cy="23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1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EF41C-CAB9-D976-C8EC-8C73144B7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7530-783D-BE64-B28D-BAAF1E02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83" y="793482"/>
            <a:ext cx="3400827" cy="3324225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ea typeface="Source Sans Pro"/>
              </a:rPr>
              <a:t>Did you guess </a:t>
            </a:r>
            <a:r>
              <a:rPr lang="en-US">
                <a:ea typeface="Source Sans Pro"/>
              </a:rPr>
              <a:t>correctly?</a:t>
            </a:r>
            <a:br>
              <a:rPr lang="en-US" dirty="0">
                <a:ea typeface="Source Sans Pro"/>
              </a:rPr>
            </a:br>
            <a:br>
              <a:rPr lang="en-US" dirty="0"/>
            </a:br>
            <a:br>
              <a:rPr lang="en-US" dirty="0">
                <a:ea typeface="Source Sans Pro"/>
              </a:rPr>
            </a:br>
            <a:r>
              <a:rPr lang="en-US" b="0" i="1">
                <a:ea typeface="Source Sans Pro"/>
              </a:rPr>
              <a:t>Thanks for sticking around and learning!</a:t>
            </a:r>
            <a:br>
              <a:rPr lang="en-US" dirty="0"/>
            </a:b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539863-866E-2327-0266-A8BF6DB5A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634" y="2722770"/>
            <a:ext cx="3400827" cy="166180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Source Sans Pro"/>
              <a:ea typeface="Source Sans Pro"/>
            </a:endParaRPr>
          </a:p>
          <a:p>
            <a:endParaRPr lang="en-US" dirty="0">
              <a:latin typeface="Source Sans Pro"/>
              <a:ea typeface="Source Sans Pro"/>
            </a:endParaRPr>
          </a:p>
        </p:txBody>
      </p:sp>
      <p:pic>
        <p:nvPicPr>
          <p:cNvPr id="7" name="Picture 6" descr="A green insect with long legs&#10;&#10;AI-generated content may be incorrect.">
            <a:extLst>
              <a:ext uri="{FF2B5EF4-FFF2-40B4-BE49-F238E27FC236}">
                <a16:creationId xmlns:a16="http://schemas.microsoft.com/office/drawing/2014/main" id="{A2BF42D9-DE2F-FD08-5086-51FA2DC2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8" t="22267" r="2128" b="18267"/>
          <a:stretch>
            <a:fillRect/>
          </a:stretch>
        </p:blipFill>
        <p:spPr>
          <a:xfrm rot="5400000">
            <a:off x="5506840" y="1504950"/>
            <a:ext cx="5152876" cy="21230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A560FF-2DA3-F6A3-B2CF-7FB6675B616F}"/>
              </a:ext>
            </a:extLst>
          </p:cNvPr>
          <p:cNvSpPr/>
          <p:nvPr/>
        </p:nvSpPr>
        <p:spPr>
          <a:xfrm>
            <a:off x="4486274" y="-9525"/>
            <a:ext cx="2533650" cy="51530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insect&#10;&#10;AI-generated content may be incorrect.">
            <a:extLst>
              <a:ext uri="{FF2B5EF4-FFF2-40B4-BE49-F238E27FC236}">
                <a16:creationId xmlns:a16="http://schemas.microsoft.com/office/drawing/2014/main" id="{138F5D1A-548A-9BDF-D27A-EE721EB1A5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34" r="244" b="6276"/>
          <a:stretch>
            <a:fillRect/>
          </a:stretch>
        </p:blipFill>
        <p:spPr>
          <a:xfrm>
            <a:off x="4482907" y="85725"/>
            <a:ext cx="3091554" cy="2137838"/>
          </a:xfrm>
          <a:prstGeom prst="rect">
            <a:avLst/>
          </a:prstGeom>
        </p:spPr>
      </p:pic>
      <p:pic>
        <p:nvPicPr>
          <p:cNvPr id="10" name="Picture 9" descr="A close-up of a bug&#10;&#10;AI-generated content may be incorrect.">
            <a:extLst>
              <a:ext uri="{FF2B5EF4-FFF2-40B4-BE49-F238E27FC236}">
                <a16:creationId xmlns:a16="http://schemas.microsoft.com/office/drawing/2014/main" id="{D8B07CF2-DE5C-8FAA-8B6D-5478CE2D9B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63" r="3395" b="-408"/>
          <a:stretch>
            <a:fillRect/>
          </a:stretch>
        </p:blipFill>
        <p:spPr>
          <a:xfrm>
            <a:off x="4482907" y="2819399"/>
            <a:ext cx="2982040" cy="2337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EE967-2FFC-8DF7-7F58-F0D44751C850}"/>
              </a:ext>
            </a:extLst>
          </p:cNvPr>
          <p:cNvSpPr txBox="1"/>
          <p:nvPr/>
        </p:nvSpPr>
        <p:spPr>
          <a:xfrm>
            <a:off x="4772025" y="2285999"/>
            <a:ext cx="2076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Source Sans Pro"/>
              </a:rPr>
              <a:t>Spiny Leaf Insect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B72A7-B85E-1B10-5438-F79CDE6B2358}"/>
              </a:ext>
            </a:extLst>
          </p:cNvPr>
          <p:cNvSpPr txBox="1"/>
          <p:nvPr/>
        </p:nvSpPr>
        <p:spPr>
          <a:xfrm>
            <a:off x="4772025" y="4676774"/>
            <a:ext cx="2076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Source Sans Pro"/>
              </a:rPr>
              <a:t>Titan Stick Insect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A22CB-6810-2558-0EC6-179B2F87DBDC}"/>
              </a:ext>
            </a:extLst>
          </p:cNvPr>
          <p:cNvSpPr txBox="1"/>
          <p:nvPr/>
        </p:nvSpPr>
        <p:spPr>
          <a:xfrm rot="-5400000">
            <a:off x="7396163" y="26340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Source Sans Pro"/>
              </a:rPr>
              <a:t>Peppermint Stick Insect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8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30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5AF16-BEEC-1BCB-87A5-C6138D405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AA04-D7DE-8DCB-76F3-1D3422E7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5" y="539143"/>
            <a:ext cx="6480965" cy="62072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Source Sans Pro"/>
              </a:rPr>
              <a:t>Stick Insects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C88692-10EF-D8DF-AE71-A989F566B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655" y="1402368"/>
            <a:ext cx="2430642" cy="2426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Stick Insects are called Stick Insects because...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That's right – they look like sticks!</a:t>
            </a:r>
          </a:p>
          <a:p>
            <a:endParaRPr lang="en-US" dirty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Why do you think they evolved to look this way?</a:t>
            </a:r>
          </a:p>
        </p:txBody>
      </p:sp>
      <p:pic>
        <p:nvPicPr>
          <p:cNvPr id="3" name="Picture 2" descr="A bird on a branch with a stick&#10;&#10;AI-generated content may be incorrect.">
            <a:extLst>
              <a:ext uri="{FF2B5EF4-FFF2-40B4-BE49-F238E27FC236}">
                <a16:creationId xmlns:a16="http://schemas.microsoft.com/office/drawing/2014/main" id="{3B5F0A0C-CA34-093B-7958-BDC78289E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92" y="650935"/>
            <a:ext cx="57150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8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A61D8-A562-B9FF-6687-55518507F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0B57-A28B-3786-A98B-0477EDCB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5" y="539143"/>
            <a:ext cx="6480965" cy="62072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Source Sans Pro"/>
              </a:rPr>
              <a:t>Camouflage</a:t>
            </a: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E3AFA5-4F38-A024-CE7A-7088A0C67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655" y="1402368"/>
            <a:ext cx="2430642" cy="2426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Did you guess that word: </a:t>
            </a:r>
            <a:r>
              <a:rPr lang="en-US" b="1" i="1" dirty="0">
                <a:solidFill>
                  <a:srgbClr val="000000"/>
                </a:solidFill>
                <a:latin typeface="Source Sans Pro"/>
                <a:ea typeface="Source Sans Pro"/>
              </a:rPr>
              <a:t>camouflage</a:t>
            </a:r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It means that they look like their environment, making it harder for their predators to see them!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A bird on a branch with a stick&#10;&#10;AI-generated content may be incorrect.">
            <a:extLst>
              <a:ext uri="{FF2B5EF4-FFF2-40B4-BE49-F238E27FC236}">
                <a16:creationId xmlns:a16="http://schemas.microsoft.com/office/drawing/2014/main" id="{58E7A5F0-EA9F-79F2-7FF1-517B6E3C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92" y="650935"/>
            <a:ext cx="57150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5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89F64-6276-38EE-0489-06E34D631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3BA8-68D6-CCFB-F6FD-61AD0391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5" y="539143"/>
            <a:ext cx="6480965" cy="62072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Source Sans Pro"/>
              </a:rPr>
              <a:t>Many types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CF28CAF-A546-3F66-E3D2-9209119B0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655" y="1402368"/>
            <a:ext cx="2430642" cy="2426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There are 150 different types of Stick Insects and Leaf Insects in Australia!</a:t>
            </a:r>
          </a:p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The all have life cycles: they grow from egg to nymphs to adult.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A group of insects on a branch&#10;&#10;AI-generated content may be incorrect.">
            <a:extLst>
              <a:ext uri="{FF2B5EF4-FFF2-40B4-BE49-F238E27FC236}">
                <a16:creationId xmlns:a16="http://schemas.microsoft.com/office/drawing/2014/main" id="{ED5099AC-AF2B-26C6-A61C-42FF27A9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85" y="539994"/>
            <a:ext cx="57150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2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2F3C2-4095-BF88-0EE4-2FE593558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insects with baby in a stroller&#10;&#10;AI-generated content may be incorrect.">
            <a:extLst>
              <a:ext uri="{FF2B5EF4-FFF2-40B4-BE49-F238E27FC236}">
                <a16:creationId xmlns:a16="http://schemas.microsoft.com/office/drawing/2014/main" id="{B62A46A7-A019-7A7D-26A8-A5A8B0A74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038" y="259373"/>
            <a:ext cx="5715000" cy="480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6D0BB7-9A84-D8A1-48D1-1A7E1DBB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5" y="539143"/>
            <a:ext cx="6480965" cy="62072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Source Sans Pro"/>
              </a:rPr>
              <a:t>Stick Insect Family Album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81ACC0-2E46-A109-E54D-64F76015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655" y="1402368"/>
            <a:ext cx="3193539" cy="2426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Their life cycle is called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  <a:latin typeface="Source Sans Pro"/>
                <a:ea typeface="Source Sans Pro"/>
              </a:rPr>
              <a:t>Incomplete </a:t>
            </a:r>
            <a:r>
              <a:rPr lang="en-US" b="1">
                <a:solidFill>
                  <a:srgbClr val="000000"/>
                </a:solidFill>
                <a:latin typeface="Source Sans Pro"/>
                <a:ea typeface="Source Sans Pro"/>
              </a:rPr>
              <a:t>metamorphosis</a:t>
            </a:r>
            <a:r>
              <a:rPr lang="en-US" b="1" dirty="0">
                <a:solidFill>
                  <a:srgbClr val="000000"/>
                </a:solidFill>
                <a:latin typeface="Source Sans Pro"/>
                <a:ea typeface="Source Sans Pro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Unlike a Butterfly, in Stick 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Insects the young stage and the adult stage look similar to </a:t>
            </a:r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each other.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They</a:t>
            </a:r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 go through three stages: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buChar char="•"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Egg</a:t>
            </a:r>
            <a:endParaRPr lang="en-US" dirty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285750" indent="-285750">
              <a:buChar char="•"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Nymph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Char char="•"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Adult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E5F6A-E6B3-46EF-0CD3-D285BF341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FBAE-C982-A5FC-E772-3AA55F40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5" y="539143"/>
            <a:ext cx="6480965" cy="62072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Source Sans Pro"/>
              </a:rPr>
              <a:t>Laying eggs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43B590-84F4-14AC-6B11-D29889D40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655" y="1402368"/>
            <a:ext cx="2430642" cy="2426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Stick Insect females </a:t>
            </a:r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can lay hundreds of eggs in their lifetime.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The nymphs will hatch out of 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them and</a:t>
            </a:r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 look for food.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1ED37-8845-0239-B095-6AF423156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423" y="401149"/>
            <a:ext cx="57150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6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CB372-D638-E211-B330-F8A98541D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534F-21C6-3D0F-C000-E2F52483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5" y="539143"/>
            <a:ext cx="6480965" cy="62072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Source Sans Pro"/>
              </a:rPr>
              <a:t>Nymph stage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E1AD3E-E83B-1E47-1072-E71A47BC8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655" y="1402368"/>
            <a:ext cx="2430642" cy="2426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When they are young, 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during the </a:t>
            </a:r>
            <a:r>
              <a:rPr lang="en-US" b="1" i="1">
                <a:solidFill>
                  <a:srgbClr val="000000"/>
                </a:solidFill>
                <a:latin typeface="Source Sans Pro"/>
                <a:ea typeface="Source Sans Pro"/>
              </a:rPr>
              <a:t>nymph 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stage,</a:t>
            </a:r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 they can only eat soft leaves.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As they grow bigger, 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they can eat tougher leaves.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A bug with large eyes and long legs on a leaf&#10;&#10;AI-generated content may be incorrect.">
            <a:extLst>
              <a:ext uri="{FF2B5EF4-FFF2-40B4-BE49-F238E27FC236}">
                <a16:creationId xmlns:a16="http://schemas.microsoft.com/office/drawing/2014/main" id="{6864C64F-FDEB-8B6A-E5E3-6439FB943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162" y="386862"/>
            <a:ext cx="5715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C14FD-956C-D986-415A-3388BD789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5F5C-6BB0-1996-09E7-9F76CCB4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5" y="539143"/>
            <a:ext cx="6480965" cy="620724"/>
          </a:xfrm>
        </p:spPr>
        <p:txBody>
          <a:bodyPr anchor="b">
            <a:normAutofit/>
          </a:bodyPr>
          <a:lstStyle/>
          <a:p>
            <a:r>
              <a:rPr lang="en-US">
                <a:ea typeface="Source Sans Pro"/>
              </a:rPr>
              <a:t>Growing up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6FABED-870E-CE85-477F-B35EFBAC7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655" y="1402368"/>
            <a:ext cx="2430642" cy="2426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Like all insects, Stick Insects must shed 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their </a:t>
            </a:r>
            <a:r>
              <a:rPr lang="en-US" b="1">
                <a:solidFill>
                  <a:srgbClr val="000000"/>
                </a:solidFill>
                <a:latin typeface="Source Sans Pro"/>
                <a:ea typeface="Source Sans Pro"/>
              </a:rPr>
              <a:t>exoskeleton 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to grow.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It is like having a skeleton on the outside of their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 bodies.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i="1">
                <a:solidFill>
                  <a:srgbClr val="000000"/>
                </a:solidFill>
                <a:latin typeface="Source Sans Pro"/>
                <a:ea typeface="Source Sans Pro"/>
              </a:rPr>
              <a:t>Have you ever found an insect exoskeleton?</a:t>
            </a: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3" name="Picture 2" descr="A bug with a bow on its head&#10;&#10;AI-generated content may be incorrect.">
            <a:extLst>
              <a:ext uri="{FF2B5EF4-FFF2-40B4-BE49-F238E27FC236}">
                <a16:creationId xmlns:a16="http://schemas.microsoft.com/office/drawing/2014/main" id="{FA226306-8CEC-0445-F2CD-68D4B2E73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377" y="538163"/>
            <a:ext cx="5715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1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8EA02-531B-1F8A-431A-4A9C629C9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4844-347C-20EF-DA6F-50B4FE01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5" y="539143"/>
            <a:ext cx="6480965" cy="62072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Source Sans Pro"/>
              </a:rPr>
              <a:t>I can fly!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7C6BC8-9AF2-BDE1-4510-2EB934E68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655" y="1402368"/>
            <a:ext cx="2430642" cy="2426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Once the Stick Insect becomes an adult, their final growth 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</a:rPr>
              <a:t>stage, they</a:t>
            </a:r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 finally get their wings.</a:t>
            </a:r>
            <a:endParaRPr lang="en-US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The nymphs don't have wings.</a:t>
            </a:r>
          </a:p>
          <a:p>
            <a:r>
              <a:rPr lang="en-US" i="1" dirty="0">
                <a:solidFill>
                  <a:srgbClr val="000000"/>
                </a:solidFill>
                <a:latin typeface="Source Sans Pro"/>
                <a:ea typeface="Source Sans Pro"/>
              </a:rPr>
              <a:t>Why do you think only </a:t>
            </a:r>
            <a:r>
              <a:rPr lang="en-US" i="1">
                <a:solidFill>
                  <a:srgbClr val="000000"/>
                </a:solidFill>
                <a:latin typeface="Source Sans Pro"/>
                <a:ea typeface="Source Sans Pro"/>
              </a:rPr>
              <a:t>the adult Stick Insects have wings?</a:t>
            </a:r>
            <a:endParaRPr lang="en-US" i="1" dirty="0">
              <a:solidFill>
                <a:srgbClr val="000000"/>
              </a:solidFill>
              <a:latin typeface="Source Sans Pro"/>
              <a:ea typeface="Source Sans Pro"/>
            </a:endParaRPr>
          </a:p>
        </p:txBody>
      </p:sp>
      <p:pic>
        <p:nvPicPr>
          <p:cNvPr id="3" name="Picture 2" descr="A drawing of a green insect&#10;&#10;AI-generated content may be incorrect.">
            <a:extLst>
              <a:ext uri="{FF2B5EF4-FFF2-40B4-BE49-F238E27FC236}">
                <a16:creationId xmlns:a16="http://schemas.microsoft.com/office/drawing/2014/main" id="{AFF63B7F-053D-23C9-4FA9-472E4F44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962" y="661988"/>
            <a:ext cx="5715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0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seums Victoria">
      <a:dk1>
        <a:srgbClr val="243B50"/>
      </a:dk1>
      <a:lt1>
        <a:srgbClr val="FFFFFF"/>
      </a:lt1>
      <a:dk2>
        <a:srgbClr val="243341"/>
      </a:dk2>
      <a:lt2>
        <a:srgbClr val="FEFFFF"/>
      </a:lt2>
      <a:accent1>
        <a:srgbClr val="243B50"/>
      </a:accent1>
      <a:accent2>
        <a:srgbClr val="CBB879"/>
      </a:accent2>
      <a:accent3>
        <a:srgbClr val="4CA32F"/>
      </a:accent3>
      <a:accent4>
        <a:srgbClr val="1C9AD6"/>
      </a:accent4>
      <a:accent5>
        <a:srgbClr val="CB1733"/>
      </a:accent5>
      <a:accent6>
        <a:srgbClr val="EE6F24"/>
      </a:accent6>
      <a:hlink>
        <a:srgbClr val="AF9643"/>
      </a:hlink>
      <a:folHlink>
        <a:srgbClr val="4CA32F"/>
      </a:folHlink>
    </a:clrScheme>
    <a:fontScheme name="Custom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V_VIS_PowerPoint-Presentation_MuseumsVictoria_2025 (with venue title slide).pptx" id="{3BD38A5D-3644-4D59-A409-835088A5A6B8}" vid="{5F0986A7-0331-49CA-B3B0-362565DCD2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3c44d7-311f-4362-a375-bb39b81e2e3f">
      <Terms xmlns="http://schemas.microsoft.com/office/infopath/2007/PartnerControls"/>
    </lcf76f155ced4ddcb4097134ff3c332f>
    <TaxCatchAll xmlns="b5dfd4e3-b4c1-4312-ab4d-7d75b6ef78bf" xsi:nil="true"/>
    <SharedWithUsers xmlns="b5dfd4e3-b4c1-4312-ab4d-7d75b6ef78bf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2B4606A160D458995567D332AB5E9" ma:contentTypeVersion="19" ma:contentTypeDescription="Create a new document." ma:contentTypeScope="" ma:versionID="dc83e6c177e969e4cf5b86e5fe2a3cb4">
  <xsd:schema xmlns:xsd="http://www.w3.org/2001/XMLSchema" xmlns:xs="http://www.w3.org/2001/XMLSchema" xmlns:p="http://schemas.microsoft.com/office/2006/metadata/properties" xmlns:ns2="833c44d7-311f-4362-a375-bb39b81e2e3f" xmlns:ns3="b5dfd4e3-b4c1-4312-ab4d-7d75b6ef78bf" targetNamespace="http://schemas.microsoft.com/office/2006/metadata/properties" ma:root="true" ma:fieldsID="dbe52da439077afbb49091254d97d05d" ns2:_="" ns3:_="">
    <xsd:import namespace="833c44d7-311f-4362-a375-bb39b81e2e3f"/>
    <xsd:import namespace="b5dfd4e3-b4c1-4312-ab4d-7d75b6ef78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c44d7-311f-4362-a375-bb39b81e2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bbcedc5-8178-4eb5-ade5-f290e931e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d4e3-b4c1-4312-ab4d-7d75b6ef78b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3305c0-4cbf-441d-9581-75e7d11fe221}" ma:internalName="TaxCatchAll" ma:showField="CatchAllData" ma:web="b5dfd4e3-b4c1-4312-ab4d-7d75b6ef7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3E46D1-A7CD-48EA-9CCD-DA3AF01F7881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833c44d7-311f-4362-a375-bb39b81e2e3f"/>
    <ds:schemaRef ds:uri="b5dfd4e3-b4c1-4312-ab4d-7d75b6ef78b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45E0863-EA73-4151-B8D0-CA1ACD7C9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3c44d7-311f-4362-a375-bb39b81e2e3f"/>
    <ds:schemaRef ds:uri="b5dfd4e3-b4c1-4312-ab4d-7d75b6ef7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BE699D-C8E1-4E2C-AC97-80D4757E9E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456</Words>
  <Application>Microsoft Macintosh PowerPoint</Application>
  <PresentationFormat>On-screen Show (16:9)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Source Sans Pro</vt:lpstr>
      <vt:lpstr>Office Theme</vt:lpstr>
      <vt:lpstr>Life Cycle: Stick Insect</vt:lpstr>
      <vt:lpstr>Stick Insects</vt:lpstr>
      <vt:lpstr>Camouflage</vt:lpstr>
      <vt:lpstr>Many types</vt:lpstr>
      <vt:lpstr>Stick Insect Family Album</vt:lpstr>
      <vt:lpstr>Laying eggs</vt:lpstr>
      <vt:lpstr>Nymph stage</vt:lpstr>
      <vt:lpstr>Growing up</vt:lpstr>
      <vt:lpstr>I can fly!</vt:lpstr>
      <vt:lpstr>I can fly!</vt:lpstr>
      <vt:lpstr>Laying eggs</vt:lpstr>
      <vt:lpstr>Gargantuan Stick Insect eggs </vt:lpstr>
      <vt:lpstr>Can you spot me?</vt:lpstr>
      <vt:lpstr>Here are three distinct species</vt:lpstr>
      <vt:lpstr>Did you guess correctly?   Thanks for sticking around and learning!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Sonja Dechian</cp:lastModifiedBy>
  <cp:revision>313</cp:revision>
  <dcterms:created xsi:type="dcterms:W3CDTF">2026-03-25T02:33:23Z</dcterms:created>
  <dcterms:modified xsi:type="dcterms:W3CDTF">2026-04-02T00:43:05Z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0x0101003612B4606A160D458995567D332AB5E9</vt:lpwstr>
  </property>
  <property fmtid="{D5CDD505-2E9C-101B-9397-08002B2CF9AE}" pid="3" name="Order">
    <vt:r8>58900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SIP_Label_9fdfbcc6-37f1-4ccb-bbc6-eb7fca5b228f_Enabled">
    <vt:lpwstr>true</vt:lpwstr>
  </property>
  <property fmtid="{D5CDD505-2E9C-101B-9397-08002B2CF9AE}" pid="11" name="MSIP_Label_9fdfbcc6-37f1-4ccb-bbc6-eb7fca5b228f_SetDate">
    <vt:lpwstr>2024-04-26T05:26:28Z</vt:lpwstr>
  </property>
  <property fmtid="{D5CDD505-2E9C-101B-9397-08002B2CF9AE}" pid="12" name="MSIP_Label_9fdfbcc6-37f1-4ccb-bbc6-eb7fca5b228f_Method">
    <vt:lpwstr>Privileged</vt:lpwstr>
  </property>
  <property fmtid="{D5CDD505-2E9C-101B-9397-08002B2CF9AE}" pid="13" name="MSIP_Label_9fdfbcc6-37f1-4ccb-bbc6-eb7fca5b228f_Name">
    <vt:lpwstr>label13</vt:lpwstr>
  </property>
  <property fmtid="{D5CDD505-2E9C-101B-9397-08002B2CF9AE}" pid="14" name="MSIP_Label_9fdfbcc6-37f1-4ccb-bbc6-eb7fca5b228f_SiteId">
    <vt:lpwstr>1187b773-7435-49c7-b0f2-c9b17b134e0e</vt:lpwstr>
  </property>
  <property fmtid="{D5CDD505-2E9C-101B-9397-08002B2CF9AE}" pid="15" name="MSIP_Label_9fdfbcc6-37f1-4ccb-bbc6-eb7fca5b228f_ActionId">
    <vt:lpwstr>7ff3e6e2-6c21-4d25-beab-588a37fa8dbc</vt:lpwstr>
  </property>
  <property fmtid="{D5CDD505-2E9C-101B-9397-08002B2CF9AE}" pid="16" name="MSIP_Label_9fdfbcc6-37f1-4ccb-bbc6-eb7fca5b228f_ContentBits">
    <vt:lpwstr>0</vt:lpwstr>
  </property>
  <property fmtid="{D5CDD505-2E9C-101B-9397-08002B2CF9AE}" pid="17" name="MediaServiceImageTags">
    <vt:lpwstr/>
  </property>
  <property fmtid="{D5CDD505-2E9C-101B-9397-08002B2CF9AE}" pid="18" name="_SourceUrl">
    <vt:lpwstr/>
  </property>
  <property fmtid="{D5CDD505-2E9C-101B-9397-08002B2CF9AE}" pid="19" name="_SharedFileIndex">
    <vt:lpwstr/>
  </property>
</Properties>
</file>