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notesMasterIdLst>
    <p:notesMasterId r:id="rId22"/>
  </p:notesMasterIdLst>
  <p:sldIdLst>
    <p:sldId id="363" r:id="rId5"/>
    <p:sldId id="360" r:id="rId6"/>
    <p:sldId id="359" r:id="rId7"/>
    <p:sldId id="340" r:id="rId8"/>
    <p:sldId id="344" r:id="rId9"/>
    <p:sldId id="345" r:id="rId10"/>
    <p:sldId id="346" r:id="rId11"/>
    <p:sldId id="347" r:id="rId12"/>
    <p:sldId id="348" r:id="rId13"/>
    <p:sldId id="349" r:id="rId14"/>
    <p:sldId id="361" r:id="rId15"/>
    <p:sldId id="351" r:id="rId16"/>
    <p:sldId id="353" r:id="rId17"/>
    <p:sldId id="352" r:id="rId18"/>
    <p:sldId id="364" r:id="rId19"/>
    <p:sldId id="365" r:id="rId20"/>
    <p:sldId id="334" r:id="rId2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538C"/>
    <a:srgbClr val="1EA69E"/>
    <a:srgbClr val="475284"/>
    <a:srgbClr val="000000"/>
    <a:srgbClr val="243B50"/>
    <a:srgbClr val="D9D9D9"/>
    <a:srgbClr val="253441"/>
    <a:srgbClr val="778492"/>
    <a:srgbClr val="E0D5AF"/>
    <a:srgbClr val="C5B7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7E9639D4-E3E2-4D34-9284-5A2195B3D0D7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–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–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–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–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50"/>
    <p:restoredTop sz="94658"/>
  </p:normalViewPr>
  <p:slideViewPr>
    <p:cSldViewPr snapToGrid="0">
      <p:cViewPr varScale="1">
        <p:scale>
          <a:sx n="160" d="100"/>
          <a:sy n="160" d="100"/>
        </p:scale>
        <p:origin x="75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001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8013BE-3D0C-5243-A780-E6398D9E7A0A}" type="datetimeFigureOut">
              <a:rPr lang="en-001" smtClean="0"/>
              <a:t>02/04/2026</a:t>
            </a:fld>
            <a:endParaRPr lang="en-001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001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00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00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9E13BD-60BD-D243-84F3-4C312556569C}" type="slidenum">
              <a:rPr lang="en-001" smtClean="0"/>
              <a:t>‹#›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4202768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243B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ctrTitle" hasCustomPrompt="1"/>
          </p:nvPr>
        </p:nvSpPr>
        <p:spPr>
          <a:xfrm>
            <a:off x="516107" y="841771"/>
            <a:ext cx="6483235" cy="1803043"/>
          </a:xfrm>
        </p:spPr>
        <p:txBody>
          <a:bodyPr anchor="b">
            <a:noAutofit/>
          </a:bodyPr>
          <a:lstStyle>
            <a:lvl1pPr algn="l">
              <a:defRPr sz="4500" b="1" i="0">
                <a:solidFill>
                  <a:schemeClr val="bg1"/>
                </a:solidFill>
                <a:latin typeface="+mj-lt"/>
                <a:ea typeface="Source Sans Pro" panose="020B0503030403020204" pitchFamily="34" charset="0"/>
                <a:cs typeface="Circular Std Bold" panose="020B0604020101020102" pitchFamily="34" charset="77"/>
              </a:defRPr>
            </a:lvl1pPr>
          </a:lstStyle>
          <a:p>
            <a:r>
              <a:rPr lang="en-US" dirty="0"/>
              <a:t>Heading Title</a:t>
            </a:r>
          </a:p>
        </p:txBody>
      </p:sp>
      <p:sp>
        <p:nvSpPr>
          <p:cNvPr id="3" name="Subtitle 2"/>
          <p:cNvSpPr>
            <a:spLocks noGrp="1" noRot="1" noMove="1" noResize="1" noEditPoints="1" noAdjustHandles="1" noChangeArrowheads="1" noChangeShapeType="1"/>
          </p:cNvSpPr>
          <p:nvPr>
            <p:ph type="subTitle" idx="1" hasCustomPrompt="1"/>
          </p:nvPr>
        </p:nvSpPr>
        <p:spPr>
          <a:xfrm>
            <a:off x="550655" y="2716768"/>
            <a:ext cx="6411517" cy="125038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Subtitle</a:t>
            </a:r>
          </a:p>
        </p:txBody>
      </p:sp>
      <p:pic>
        <p:nvPicPr>
          <p:cNvPr id="6" name="Picture 5" descr="A black and white sign with white text&#10;&#10;AI-generated content may be incorrect.">
            <a:extLst>
              <a:ext uri="{FF2B5EF4-FFF2-40B4-BE49-F238E27FC236}">
                <a16:creationId xmlns:a16="http://schemas.microsoft.com/office/drawing/2014/main" id="{F5E2AA04-97EF-346F-5FF7-9735362F1B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5599" y="4727225"/>
            <a:ext cx="1080000" cy="21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5333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hasCustomPrompt="1"/>
          </p:nvPr>
        </p:nvSpPr>
        <p:spPr>
          <a:xfrm>
            <a:off x="559184" y="273844"/>
            <a:ext cx="6480965" cy="994172"/>
          </a:xfrm>
        </p:spPr>
        <p:txBody>
          <a:bodyPr>
            <a:noAutofit/>
          </a:bodyPr>
          <a:lstStyle>
            <a:lvl1pPr algn="l">
              <a:defRPr sz="3000">
                <a:solidFill>
                  <a:srgbClr val="243B50"/>
                </a:solidFill>
                <a:latin typeface="+mj-lt"/>
              </a:defRPr>
            </a:lvl1pPr>
          </a:lstStyle>
          <a:p>
            <a:r>
              <a:rPr lang="en-US"/>
              <a:t>Heading</a:t>
            </a:r>
          </a:p>
        </p:txBody>
      </p:sp>
      <p:sp>
        <p:nvSpPr>
          <p:cNvPr id="3" name="Content Placeholder 2"/>
          <p:cNvSpPr>
            <a:spLocks noGrp="1" noRot="1" noMove="1" noResize="1" noEditPoints="1" noAdjustHandles="1" noChangeArrowheads="1" noChangeShapeType="1"/>
          </p:cNvSpPr>
          <p:nvPr>
            <p:ph idx="1"/>
          </p:nvPr>
        </p:nvSpPr>
        <p:spPr>
          <a:xfrm>
            <a:off x="550655" y="1369219"/>
            <a:ext cx="6480965" cy="3263504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>
                <a:solidFill>
                  <a:srgbClr val="243B50"/>
                </a:solidFill>
              </a:defRPr>
            </a:lvl1pPr>
            <a:lvl2pPr algn="l">
              <a:lnSpc>
                <a:spcPct val="100000"/>
              </a:lnSpc>
              <a:defRPr>
                <a:solidFill>
                  <a:srgbClr val="243B50"/>
                </a:solidFill>
              </a:defRPr>
            </a:lvl2pPr>
            <a:lvl3pPr algn="l">
              <a:lnSpc>
                <a:spcPct val="100000"/>
              </a:lnSpc>
              <a:defRPr>
                <a:solidFill>
                  <a:srgbClr val="243B50"/>
                </a:solidFill>
              </a:defRPr>
            </a:lvl3pPr>
            <a:lvl4pPr algn="l">
              <a:lnSpc>
                <a:spcPct val="100000"/>
              </a:lnSpc>
              <a:defRPr>
                <a:solidFill>
                  <a:srgbClr val="243B50"/>
                </a:solidFill>
              </a:defRPr>
            </a:lvl4pPr>
            <a:lvl5pPr algn="l">
              <a:lnSpc>
                <a:spcPct val="100000"/>
              </a:lnSpc>
              <a:defRPr>
                <a:solidFill>
                  <a:srgbClr val="243B5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5" name="Picture 4" descr="A blue letter with black background&#10;&#10;AI-generated content may be incorrect.">
            <a:extLst>
              <a:ext uri="{FF2B5EF4-FFF2-40B4-BE49-F238E27FC236}">
                <a16:creationId xmlns:a16="http://schemas.microsoft.com/office/drawing/2014/main" id="{94B7711A-62D3-BE9B-0339-EA3B0BE6DAE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5599" y="4727224"/>
            <a:ext cx="377084" cy="2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3114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solidFill>
          <a:srgbClr val="243B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hasCustomPrompt="1"/>
          </p:nvPr>
        </p:nvSpPr>
        <p:spPr>
          <a:xfrm>
            <a:off x="550655" y="273844"/>
            <a:ext cx="6480965" cy="994172"/>
          </a:xfrm>
        </p:spPr>
        <p:txBody>
          <a:bodyPr>
            <a:noAutofit/>
          </a:bodyPr>
          <a:lstStyle>
            <a:lvl1pPr>
              <a:defRPr sz="30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Content Placeholder 2"/>
          <p:cNvSpPr>
            <a:spLocks noGrp="1" noRot="1" noMove="1" noResize="1" noEditPoints="1" noAdjustHandles="1" noChangeArrowheads="1" noChangeShapeType="1"/>
          </p:cNvSpPr>
          <p:nvPr>
            <p:ph idx="1"/>
          </p:nvPr>
        </p:nvSpPr>
        <p:spPr>
          <a:xfrm>
            <a:off x="550655" y="1369219"/>
            <a:ext cx="6480965" cy="3263504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 marL="13716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6" name="Picture 5" descr="A black and white sign with white text&#10;&#10;AI-generated content may be incorrect.">
            <a:extLst>
              <a:ext uri="{FF2B5EF4-FFF2-40B4-BE49-F238E27FC236}">
                <a16:creationId xmlns:a16="http://schemas.microsoft.com/office/drawing/2014/main" id="{D09881FD-0E80-DC58-FFB7-3E03662B006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r="64331"/>
          <a:stretch/>
        </p:blipFill>
        <p:spPr>
          <a:xfrm>
            <a:off x="215599" y="4727224"/>
            <a:ext cx="385948" cy="2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6566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hasCustomPrompt="1"/>
          </p:nvPr>
        </p:nvSpPr>
        <p:spPr>
          <a:xfrm>
            <a:off x="550655" y="1729035"/>
            <a:ext cx="6480965" cy="919662"/>
          </a:xfrm>
        </p:spPr>
        <p:txBody>
          <a:bodyPr anchor="b">
            <a:noAutofit/>
          </a:bodyPr>
          <a:lstStyle>
            <a:lvl1pPr>
              <a:defRPr sz="3000">
                <a:latin typeface="+mj-lt"/>
              </a:defRPr>
            </a:lvl1pPr>
          </a:lstStyle>
          <a:p>
            <a:r>
              <a:rPr lang="en-US"/>
              <a:t>Section Title</a:t>
            </a:r>
          </a:p>
        </p:txBody>
      </p:sp>
      <p:sp>
        <p:nvSpPr>
          <p:cNvPr id="3" name="Text Placeholder 2"/>
          <p:cNvSpPr>
            <a:spLocks noGrp="1" noRot="1" noMove="1" noResize="1" noEditPoints="1" noAdjustHandles="1" noChangeArrowheads="1" noChangeShapeType="1"/>
          </p:cNvSpPr>
          <p:nvPr>
            <p:ph type="body" idx="1" hasCustomPrompt="1"/>
          </p:nvPr>
        </p:nvSpPr>
        <p:spPr>
          <a:xfrm>
            <a:off x="550655" y="2785691"/>
            <a:ext cx="6480965" cy="112514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Subtitle</a:t>
            </a:r>
          </a:p>
        </p:txBody>
      </p:sp>
      <p:pic>
        <p:nvPicPr>
          <p:cNvPr id="5" name="Picture 4" descr="A blue letter with black background&#10;&#10;AI-generated content may be incorrect.">
            <a:extLst>
              <a:ext uri="{FF2B5EF4-FFF2-40B4-BE49-F238E27FC236}">
                <a16:creationId xmlns:a16="http://schemas.microsoft.com/office/drawing/2014/main" id="{0303FE10-670A-3784-6F51-23927C0115D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5599" y="4727224"/>
            <a:ext cx="377084" cy="2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1678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bg>
      <p:bgPr>
        <a:solidFill>
          <a:srgbClr val="243B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hasCustomPrompt="1"/>
          </p:nvPr>
        </p:nvSpPr>
        <p:spPr>
          <a:xfrm>
            <a:off x="550655" y="1724262"/>
            <a:ext cx="6480965" cy="919662"/>
          </a:xfrm>
          <a:solidFill>
            <a:srgbClr val="243B50"/>
          </a:solidFill>
        </p:spPr>
        <p:txBody>
          <a:bodyPr anchor="b">
            <a:noAutofit/>
          </a:bodyPr>
          <a:lstStyle>
            <a:lvl1pPr>
              <a:defRPr sz="30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Section title</a:t>
            </a:r>
          </a:p>
        </p:txBody>
      </p:sp>
      <p:sp>
        <p:nvSpPr>
          <p:cNvPr id="3" name="Text Placeholder 2"/>
          <p:cNvSpPr>
            <a:spLocks noGrp="1" noRot="1" noMove="1" noResize="1" noEditPoints="1" noAdjustHandles="1" noChangeArrowheads="1" noChangeShapeType="1"/>
          </p:cNvSpPr>
          <p:nvPr>
            <p:ph type="body" idx="1" hasCustomPrompt="1"/>
          </p:nvPr>
        </p:nvSpPr>
        <p:spPr>
          <a:xfrm>
            <a:off x="550655" y="2788704"/>
            <a:ext cx="6480965" cy="1125140"/>
          </a:xfrm>
          <a:solidFill>
            <a:srgbClr val="243B50"/>
          </a:solid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</p:txBody>
      </p:sp>
      <p:pic>
        <p:nvPicPr>
          <p:cNvPr id="4" name="Picture 3" descr="A black and white sign with white text&#10;&#10;AI-generated content may be incorrect.">
            <a:extLst>
              <a:ext uri="{FF2B5EF4-FFF2-40B4-BE49-F238E27FC236}">
                <a16:creationId xmlns:a16="http://schemas.microsoft.com/office/drawing/2014/main" id="{EAE7568D-5F32-0606-D4EA-802C4CE3172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r="64331"/>
          <a:stretch/>
        </p:blipFill>
        <p:spPr>
          <a:xfrm>
            <a:off x="215599" y="4727224"/>
            <a:ext cx="385948" cy="2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457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rgbClr val="243B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hasCustomPrompt="1"/>
          </p:nvPr>
        </p:nvSpPr>
        <p:spPr>
          <a:xfrm>
            <a:off x="550655" y="1953787"/>
            <a:ext cx="3156541" cy="994172"/>
          </a:xfrm>
        </p:spPr>
        <p:txBody>
          <a:bodyPr>
            <a:noAutofit/>
          </a:bodyPr>
          <a:lstStyle>
            <a:lvl1pPr>
              <a:defRPr sz="45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Thank you</a:t>
            </a:r>
          </a:p>
        </p:txBody>
      </p:sp>
      <p:pic>
        <p:nvPicPr>
          <p:cNvPr id="4" name="Picture 3" descr="A black and white sign with white text&#10;&#10;AI-generated content may be incorrect.">
            <a:extLst>
              <a:ext uri="{FF2B5EF4-FFF2-40B4-BE49-F238E27FC236}">
                <a16:creationId xmlns:a16="http://schemas.microsoft.com/office/drawing/2014/main" id="{01CF1710-EDE6-2F43-7CAA-B55CDE9A03E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r="64331"/>
          <a:stretch/>
        </p:blipFill>
        <p:spPr>
          <a:xfrm>
            <a:off x="215599" y="4727224"/>
            <a:ext cx="385948" cy="2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0707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bg>
      <p:bgPr>
        <a:solidFill>
          <a:srgbClr val="243B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ack and white sign with white text&#10;&#10;AI-generated content may be incorrect.">
            <a:extLst>
              <a:ext uri="{FF2B5EF4-FFF2-40B4-BE49-F238E27FC236}">
                <a16:creationId xmlns:a16="http://schemas.microsoft.com/office/drawing/2014/main" id="{17934595-CF08-B54F-22A9-F671BA2B708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287705" y="2315373"/>
            <a:ext cx="2568591" cy="512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202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A38353D-F238-5141-FE6E-A14C55D2D0A4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0" y="5034"/>
            <a:ext cx="9144000" cy="2609054"/>
          </a:xfrm>
          <a:effectLst>
            <a:innerShdw blurRad="635000" dist="635000" dir="5400000">
              <a:prstClr val="black">
                <a:alpha val="50000"/>
              </a:prstClr>
            </a:innerShdw>
          </a:effectLst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001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9E09E6-F6BB-D8EE-CA0F-6A5640F612EC}"/>
              </a:ext>
            </a:extLst>
          </p:cNvPr>
          <p:cNvSpPr txBox="1"/>
          <p:nvPr userDrawn="1"/>
        </p:nvSpPr>
        <p:spPr>
          <a:xfrm>
            <a:off x="0" y="2614088"/>
            <a:ext cx="9144000" cy="2527582"/>
          </a:xfrm>
          <a:prstGeom prst="rect">
            <a:avLst/>
          </a:prstGeom>
          <a:solidFill>
            <a:srgbClr val="243B50"/>
          </a:solidFill>
        </p:spPr>
        <p:txBody>
          <a:bodyPr wrap="square" rtlCol="0">
            <a:noAutofit/>
          </a:bodyPr>
          <a:lstStyle/>
          <a:p>
            <a:endParaRPr lang="en-AU"/>
          </a:p>
        </p:txBody>
      </p:sp>
      <p:pic>
        <p:nvPicPr>
          <p:cNvPr id="5" name="Picture 4" descr="A black and white sign with white text&#10;&#10;AI-generated content may be incorrect.">
            <a:extLst>
              <a:ext uri="{FF2B5EF4-FFF2-40B4-BE49-F238E27FC236}">
                <a16:creationId xmlns:a16="http://schemas.microsoft.com/office/drawing/2014/main" id="{D54BD870-8FC6-4E58-2288-8F6B4AD395D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5599" y="4727225"/>
            <a:ext cx="1080000" cy="215597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49341" y="2912465"/>
            <a:ext cx="6480965" cy="1241822"/>
          </a:xfrm>
        </p:spPr>
        <p:txBody>
          <a:bodyPr>
            <a:noAutofit/>
          </a:bodyPr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Subtitle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13485" y="1567880"/>
            <a:ext cx="6480965" cy="1241823"/>
          </a:xfrm>
        </p:spPr>
        <p:txBody>
          <a:bodyPr anchor="b">
            <a:noAutofit/>
          </a:bodyPr>
          <a:lstStyle>
            <a:lvl1pPr algn="l">
              <a:defRPr sz="4500" b="1" i="0">
                <a:solidFill>
                  <a:schemeClr val="bg1"/>
                </a:solidFill>
                <a:latin typeface="+mj-lt"/>
                <a:ea typeface="Source Sans Pro" panose="020B0503030403020204" pitchFamily="34" charset="0"/>
                <a:cs typeface="Circular Std Bold" panose="020B0604020101020102" pitchFamily="34" charset="77"/>
              </a:defRPr>
            </a:lvl1pPr>
          </a:lstStyle>
          <a:p>
            <a:r>
              <a:rPr lang="en-US" dirty="0"/>
              <a:t>Title here</a:t>
            </a:r>
          </a:p>
        </p:txBody>
      </p:sp>
    </p:spTree>
    <p:extLst>
      <p:ext uri="{BB962C8B-B14F-4D97-AF65-F5344CB8AC3E}">
        <p14:creationId xmlns:p14="http://schemas.microsoft.com/office/powerpoint/2010/main" val="36652984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bourne Museum Title Slide"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A38353D-F238-5141-FE6E-A14C55D2D0A4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0" y="5034"/>
            <a:ext cx="9144000" cy="2609054"/>
          </a:xfrm>
          <a:effectLst>
            <a:innerShdw blurRad="635000" dist="635000" dir="5400000">
              <a:prstClr val="black">
                <a:alpha val="50000"/>
              </a:prstClr>
            </a:innerShdw>
          </a:effectLst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001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9E09E6-F6BB-D8EE-CA0F-6A5640F612EC}"/>
              </a:ext>
            </a:extLst>
          </p:cNvPr>
          <p:cNvSpPr txBox="1"/>
          <p:nvPr userDrawn="1"/>
        </p:nvSpPr>
        <p:spPr>
          <a:xfrm>
            <a:off x="0" y="2614088"/>
            <a:ext cx="9144000" cy="2527582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noAutofit/>
          </a:bodyPr>
          <a:lstStyle/>
          <a:p>
            <a:endParaRPr lang="en-AU"/>
          </a:p>
        </p:txBody>
      </p:sp>
      <p:pic>
        <p:nvPicPr>
          <p:cNvPr id="5" name="Picture 4" descr="A black and white sign with white text&#10;&#10;AI-generated content may be incorrect.">
            <a:extLst>
              <a:ext uri="{FF2B5EF4-FFF2-40B4-BE49-F238E27FC236}">
                <a16:creationId xmlns:a16="http://schemas.microsoft.com/office/drawing/2014/main" id="{D54BD870-8FC6-4E58-2288-8F6B4AD395D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5599" y="4727225"/>
            <a:ext cx="1080000" cy="215597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388C3F36-FF14-B672-4599-C614B7064BE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49341" y="2912465"/>
            <a:ext cx="6480965" cy="1241822"/>
          </a:xfrm>
        </p:spPr>
        <p:txBody>
          <a:bodyPr>
            <a:noAutofit/>
          </a:bodyPr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Subtitle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61300FE-414E-7425-3118-39B9CCF075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13485" y="1567880"/>
            <a:ext cx="6480965" cy="1241823"/>
          </a:xfrm>
        </p:spPr>
        <p:txBody>
          <a:bodyPr anchor="b">
            <a:noAutofit/>
          </a:bodyPr>
          <a:lstStyle>
            <a:lvl1pPr algn="l">
              <a:defRPr sz="4500" b="1" i="0">
                <a:solidFill>
                  <a:schemeClr val="bg1"/>
                </a:solidFill>
                <a:latin typeface="+mj-lt"/>
                <a:ea typeface="Source Sans Pro" panose="020B0503030403020204" pitchFamily="34" charset="0"/>
                <a:cs typeface="Circular Std Bold" panose="020B0604020101020102" pitchFamily="34" charset="77"/>
              </a:defRPr>
            </a:lvl1pPr>
          </a:lstStyle>
          <a:p>
            <a:r>
              <a:rPr lang="en-US" dirty="0"/>
              <a:t>Melbourne Museum</a:t>
            </a:r>
            <a:br>
              <a:rPr lang="en-US" dirty="0"/>
            </a:br>
            <a:r>
              <a:rPr lang="en-US" dirty="0"/>
              <a:t>Title here</a:t>
            </a:r>
          </a:p>
        </p:txBody>
      </p:sp>
    </p:spTree>
    <p:extLst>
      <p:ext uri="{BB962C8B-B14F-4D97-AF65-F5344CB8AC3E}">
        <p14:creationId xmlns:p14="http://schemas.microsoft.com/office/powerpoint/2010/main" val="4225636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mmigration Museum Title Slide"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09E09E6-F6BB-D8EE-CA0F-6A5640F612E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2614088"/>
            <a:ext cx="9144000" cy="2527582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noAutofit/>
          </a:bodyPr>
          <a:lstStyle/>
          <a:p>
            <a:endParaRPr lang="en-AU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A38353D-F238-5141-FE6E-A14C55D2D0A4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0" y="5034"/>
            <a:ext cx="9144000" cy="2609054"/>
          </a:xfrm>
          <a:effectLst>
            <a:innerShdw blurRad="635000" dist="635000" dir="5400000">
              <a:prstClr val="black">
                <a:alpha val="50000"/>
              </a:prstClr>
            </a:innerShdw>
          </a:effectLst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001"/>
          </a:p>
        </p:txBody>
      </p:sp>
      <p:pic>
        <p:nvPicPr>
          <p:cNvPr id="5" name="Picture 4" descr="A black and white sign with white text&#10;&#10;AI-generated content may be incorrect.">
            <a:extLst>
              <a:ext uri="{FF2B5EF4-FFF2-40B4-BE49-F238E27FC236}">
                <a16:creationId xmlns:a16="http://schemas.microsoft.com/office/drawing/2014/main" id="{D54BD870-8FC6-4E58-2288-8F6B4AD395D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5599" y="4727225"/>
            <a:ext cx="1080000" cy="215597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49341" y="2912465"/>
            <a:ext cx="6480965" cy="1241822"/>
          </a:xfrm>
        </p:spPr>
        <p:txBody>
          <a:bodyPr>
            <a:noAutofit/>
          </a:bodyPr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Subtitle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13485" y="1567880"/>
            <a:ext cx="6480965" cy="1241823"/>
          </a:xfrm>
        </p:spPr>
        <p:txBody>
          <a:bodyPr anchor="b">
            <a:noAutofit/>
          </a:bodyPr>
          <a:lstStyle>
            <a:lvl1pPr algn="l">
              <a:defRPr sz="4500" b="1" i="0">
                <a:solidFill>
                  <a:schemeClr val="bg1"/>
                </a:solidFill>
                <a:latin typeface="+mj-lt"/>
                <a:ea typeface="Source Sans Pro" panose="020B0503030403020204" pitchFamily="34" charset="0"/>
                <a:cs typeface="Circular Std Bold" panose="020B0604020101020102" pitchFamily="34" charset="77"/>
              </a:defRPr>
            </a:lvl1pPr>
          </a:lstStyle>
          <a:p>
            <a:r>
              <a:rPr lang="en-US" dirty="0"/>
              <a:t>Immigration Museum Title here</a:t>
            </a:r>
          </a:p>
        </p:txBody>
      </p:sp>
    </p:spTree>
    <p:extLst>
      <p:ext uri="{BB962C8B-B14F-4D97-AF65-F5344CB8AC3E}">
        <p14:creationId xmlns:p14="http://schemas.microsoft.com/office/powerpoint/2010/main" val="2262336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cienceworks Title Slide"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A38353D-F238-5141-FE6E-A14C55D2D0A4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0" y="5034"/>
            <a:ext cx="9144000" cy="2609054"/>
          </a:xfrm>
          <a:effectLst>
            <a:innerShdw blurRad="635000" dist="635000" dir="5400000">
              <a:prstClr val="black">
                <a:alpha val="50000"/>
              </a:prstClr>
            </a:innerShdw>
          </a:effectLst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001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9E09E6-F6BB-D8EE-CA0F-6A5640F612E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2614088"/>
            <a:ext cx="9144000" cy="2527582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noAutofit/>
          </a:bodyPr>
          <a:lstStyle/>
          <a:p>
            <a:endParaRPr lang="en-AU"/>
          </a:p>
        </p:txBody>
      </p:sp>
      <p:pic>
        <p:nvPicPr>
          <p:cNvPr id="5" name="Picture 4" descr="A black and white sign with white text&#10;&#10;AI-generated content may be incorrect.">
            <a:extLst>
              <a:ext uri="{FF2B5EF4-FFF2-40B4-BE49-F238E27FC236}">
                <a16:creationId xmlns:a16="http://schemas.microsoft.com/office/drawing/2014/main" id="{D54BD870-8FC6-4E58-2288-8F6B4AD395D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5599" y="4727225"/>
            <a:ext cx="1080000" cy="215597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49341" y="2912465"/>
            <a:ext cx="6480965" cy="1241822"/>
          </a:xfrm>
        </p:spPr>
        <p:txBody>
          <a:bodyPr>
            <a:noAutofit/>
          </a:bodyPr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Subtitle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13485" y="1567880"/>
            <a:ext cx="6480965" cy="1241823"/>
          </a:xfrm>
        </p:spPr>
        <p:txBody>
          <a:bodyPr anchor="b">
            <a:noAutofit/>
          </a:bodyPr>
          <a:lstStyle>
            <a:lvl1pPr algn="l">
              <a:defRPr sz="4500" b="1" i="0">
                <a:solidFill>
                  <a:schemeClr val="bg1"/>
                </a:solidFill>
                <a:latin typeface="+mj-lt"/>
                <a:ea typeface="Source Sans Pro" panose="020B0503030403020204" pitchFamily="34" charset="0"/>
                <a:cs typeface="Circular Std Bold" panose="020B0604020101020102" pitchFamily="34" charset="77"/>
              </a:defRPr>
            </a:lvl1pPr>
          </a:lstStyle>
          <a:p>
            <a:r>
              <a:rPr lang="en-US" dirty="0" err="1"/>
              <a:t>Scienceworks</a:t>
            </a:r>
            <a:r>
              <a:rPr lang="en-US" dirty="0"/>
              <a:t> title here</a:t>
            </a:r>
          </a:p>
        </p:txBody>
      </p:sp>
    </p:spTree>
    <p:extLst>
      <p:ext uri="{BB962C8B-B14F-4D97-AF65-F5344CB8AC3E}">
        <p14:creationId xmlns:p14="http://schemas.microsoft.com/office/powerpoint/2010/main" val="3451485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Royal Exhibition Building Title Slide"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A38353D-F238-5141-FE6E-A14C55D2D0A4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0" y="5034"/>
            <a:ext cx="9144000" cy="2609054"/>
          </a:xfrm>
          <a:effectLst>
            <a:innerShdw blurRad="635000" dist="635000" dir="5400000">
              <a:prstClr val="black">
                <a:alpha val="50000"/>
              </a:prstClr>
            </a:innerShdw>
          </a:effectLst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001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9E09E6-F6BB-D8EE-CA0F-6A5640F612E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2614088"/>
            <a:ext cx="9144000" cy="2527582"/>
          </a:xfrm>
          <a:prstGeom prst="rect">
            <a:avLst/>
          </a:prstGeom>
          <a:solidFill>
            <a:srgbClr val="475284"/>
          </a:solidFill>
        </p:spPr>
        <p:txBody>
          <a:bodyPr wrap="square" rtlCol="0">
            <a:noAutofit/>
          </a:bodyPr>
          <a:lstStyle/>
          <a:p>
            <a:endParaRPr lang="en-AU"/>
          </a:p>
        </p:txBody>
      </p:sp>
      <p:pic>
        <p:nvPicPr>
          <p:cNvPr id="5" name="Picture 4" descr="A black and white sign with white text&#10;&#10;AI-generated content may be incorrect.">
            <a:extLst>
              <a:ext uri="{FF2B5EF4-FFF2-40B4-BE49-F238E27FC236}">
                <a16:creationId xmlns:a16="http://schemas.microsoft.com/office/drawing/2014/main" id="{D54BD870-8FC6-4E58-2288-8F6B4AD395D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5599" y="4727225"/>
            <a:ext cx="1080000" cy="215597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49341" y="2912465"/>
            <a:ext cx="6480965" cy="1241822"/>
          </a:xfrm>
        </p:spPr>
        <p:txBody>
          <a:bodyPr>
            <a:noAutofit/>
          </a:bodyPr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Subtitle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13485" y="1567880"/>
            <a:ext cx="6618241" cy="1241823"/>
          </a:xfrm>
        </p:spPr>
        <p:txBody>
          <a:bodyPr anchor="b">
            <a:noAutofit/>
          </a:bodyPr>
          <a:lstStyle>
            <a:lvl1pPr algn="l">
              <a:defRPr sz="4500" b="1" i="0">
                <a:solidFill>
                  <a:schemeClr val="bg1"/>
                </a:solidFill>
                <a:latin typeface="+mj-lt"/>
                <a:ea typeface="Source Sans Pro" panose="020B0503030403020204" pitchFamily="34" charset="0"/>
                <a:cs typeface="Circular Std Bold" panose="020B0604020101020102" pitchFamily="34" charset="77"/>
              </a:defRPr>
            </a:lvl1pPr>
          </a:lstStyle>
          <a:p>
            <a:r>
              <a:rPr lang="en-US" dirty="0"/>
              <a:t>Royal Exhibition Building Title here</a:t>
            </a:r>
          </a:p>
        </p:txBody>
      </p:sp>
    </p:spTree>
    <p:extLst>
      <p:ext uri="{BB962C8B-B14F-4D97-AF65-F5344CB8AC3E}">
        <p14:creationId xmlns:p14="http://schemas.microsoft.com/office/powerpoint/2010/main" val="2740130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Bunjilaka Aboriginal Cultural Centre Title Slide"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A38353D-F238-5141-FE6E-A14C55D2D0A4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0" y="5034"/>
            <a:ext cx="9144000" cy="2609054"/>
          </a:xfrm>
          <a:effectLst>
            <a:innerShdw blurRad="635000" dist="635000" dir="5400000">
              <a:prstClr val="black">
                <a:alpha val="50000"/>
              </a:prstClr>
            </a:innerShdw>
          </a:effectLst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001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9E09E6-F6BB-D8EE-CA0F-6A5640F612EC}"/>
              </a:ext>
            </a:extLst>
          </p:cNvPr>
          <p:cNvSpPr txBox="1"/>
          <p:nvPr userDrawn="1"/>
        </p:nvSpPr>
        <p:spPr>
          <a:xfrm>
            <a:off x="0" y="2614088"/>
            <a:ext cx="9144000" cy="2527582"/>
          </a:xfrm>
          <a:prstGeom prst="rect">
            <a:avLst/>
          </a:prstGeom>
          <a:solidFill>
            <a:srgbClr val="1EA69E"/>
          </a:solidFill>
        </p:spPr>
        <p:txBody>
          <a:bodyPr wrap="square" rtlCol="0">
            <a:noAutofit/>
          </a:bodyPr>
          <a:lstStyle/>
          <a:p>
            <a:endParaRPr lang="en-AU"/>
          </a:p>
        </p:txBody>
      </p:sp>
      <p:pic>
        <p:nvPicPr>
          <p:cNvPr id="5" name="Picture 4" descr="A black and white sign with white text&#10;&#10;AI-generated content may be incorrect.">
            <a:extLst>
              <a:ext uri="{FF2B5EF4-FFF2-40B4-BE49-F238E27FC236}">
                <a16:creationId xmlns:a16="http://schemas.microsoft.com/office/drawing/2014/main" id="{D54BD870-8FC6-4E58-2288-8F6B4AD395D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5599" y="4727225"/>
            <a:ext cx="1080000" cy="215597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49341" y="2912465"/>
            <a:ext cx="6480965" cy="1241822"/>
          </a:xfrm>
        </p:spPr>
        <p:txBody>
          <a:bodyPr>
            <a:noAutofit/>
          </a:bodyPr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Subtitle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13485" y="1567880"/>
            <a:ext cx="6516821" cy="1241823"/>
          </a:xfrm>
        </p:spPr>
        <p:txBody>
          <a:bodyPr anchor="b">
            <a:noAutofit/>
          </a:bodyPr>
          <a:lstStyle>
            <a:lvl1pPr algn="l">
              <a:defRPr sz="4500" b="1" i="0">
                <a:solidFill>
                  <a:schemeClr val="bg1"/>
                </a:solidFill>
                <a:latin typeface="+mj-lt"/>
                <a:ea typeface="Source Sans Pro" panose="020B0503030403020204" pitchFamily="34" charset="0"/>
                <a:cs typeface="Circular Std Bold" panose="020B0604020101020102" pitchFamily="34" charset="77"/>
              </a:defRPr>
            </a:lvl1pPr>
          </a:lstStyle>
          <a:p>
            <a:r>
              <a:rPr lang="en-US" dirty="0" err="1"/>
              <a:t>Bunjilaka</a:t>
            </a:r>
            <a:r>
              <a:rPr lang="en-US" dirty="0"/>
              <a:t> Aboriginal Cultural Centre title here</a:t>
            </a:r>
          </a:p>
        </p:txBody>
      </p:sp>
    </p:spTree>
    <p:extLst>
      <p:ext uri="{BB962C8B-B14F-4D97-AF65-F5344CB8AC3E}">
        <p14:creationId xmlns:p14="http://schemas.microsoft.com/office/powerpoint/2010/main" val="1720261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bourne Planetarium Title Slide"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A38353D-F238-5141-FE6E-A14C55D2D0A4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0" y="5034"/>
            <a:ext cx="9144000" cy="2609054"/>
          </a:xfrm>
          <a:effectLst>
            <a:innerShdw blurRad="635000" dist="635000" dir="5400000">
              <a:prstClr val="black">
                <a:alpha val="50000"/>
              </a:prstClr>
            </a:innerShdw>
          </a:effectLst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001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9E09E6-F6BB-D8EE-CA0F-6A5640F612E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2614088"/>
            <a:ext cx="9144000" cy="2527582"/>
          </a:xfrm>
          <a:prstGeom prst="rect">
            <a:avLst/>
          </a:prstGeom>
          <a:solidFill>
            <a:srgbClr val="0E538C"/>
          </a:solidFill>
        </p:spPr>
        <p:txBody>
          <a:bodyPr wrap="square" rtlCol="0">
            <a:noAutofit/>
          </a:bodyPr>
          <a:lstStyle/>
          <a:p>
            <a:endParaRPr lang="en-AU"/>
          </a:p>
        </p:txBody>
      </p:sp>
      <p:pic>
        <p:nvPicPr>
          <p:cNvPr id="5" name="Picture 4" descr="A black and white sign with white text&#10;&#10;AI-generated content may be incorrect.">
            <a:extLst>
              <a:ext uri="{FF2B5EF4-FFF2-40B4-BE49-F238E27FC236}">
                <a16:creationId xmlns:a16="http://schemas.microsoft.com/office/drawing/2014/main" id="{D54BD870-8FC6-4E58-2288-8F6B4AD395D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5599" y="4727225"/>
            <a:ext cx="1080000" cy="215597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49341" y="2912465"/>
            <a:ext cx="6480965" cy="1241822"/>
          </a:xfrm>
        </p:spPr>
        <p:txBody>
          <a:bodyPr>
            <a:noAutofit/>
          </a:bodyPr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Subtitle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13485" y="1567880"/>
            <a:ext cx="6516821" cy="1241823"/>
          </a:xfrm>
        </p:spPr>
        <p:txBody>
          <a:bodyPr anchor="b">
            <a:noAutofit/>
          </a:bodyPr>
          <a:lstStyle>
            <a:lvl1pPr algn="l">
              <a:defRPr sz="4500" b="1" i="0">
                <a:solidFill>
                  <a:schemeClr val="bg1"/>
                </a:solidFill>
                <a:latin typeface="+mj-lt"/>
                <a:ea typeface="Source Sans Pro" panose="020B0503030403020204" pitchFamily="34" charset="0"/>
                <a:cs typeface="Circular Std Bold" panose="020B0604020101020102" pitchFamily="34" charset="77"/>
              </a:defRPr>
            </a:lvl1pPr>
          </a:lstStyle>
          <a:p>
            <a:r>
              <a:rPr lang="en-US" dirty="0"/>
              <a:t>Melbourne Planetarium Title here</a:t>
            </a:r>
          </a:p>
        </p:txBody>
      </p:sp>
    </p:spTree>
    <p:extLst>
      <p:ext uri="{BB962C8B-B14F-4D97-AF65-F5344CB8AC3E}">
        <p14:creationId xmlns:p14="http://schemas.microsoft.com/office/powerpoint/2010/main" val="163863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09E09E6-F6BB-D8EE-CA0F-6A5640F612EC}"/>
              </a:ext>
            </a:extLst>
          </p:cNvPr>
          <p:cNvSpPr txBox="1"/>
          <p:nvPr userDrawn="1"/>
        </p:nvSpPr>
        <p:spPr>
          <a:xfrm>
            <a:off x="-45929" y="-4500"/>
            <a:ext cx="4572000" cy="5148000"/>
          </a:xfrm>
          <a:prstGeom prst="rect">
            <a:avLst/>
          </a:prstGeom>
          <a:solidFill>
            <a:srgbClr val="243B50"/>
          </a:solidFill>
        </p:spPr>
        <p:txBody>
          <a:bodyPr wrap="square" rtlCol="0">
            <a:noAutofit/>
          </a:bodyPr>
          <a:lstStyle/>
          <a:p>
            <a:endParaRPr lang="en-AU"/>
          </a:p>
        </p:txBody>
      </p:sp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ctrTitle" hasCustomPrompt="1"/>
          </p:nvPr>
        </p:nvSpPr>
        <p:spPr>
          <a:xfrm>
            <a:off x="539658" y="793482"/>
            <a:ext cx="3400827" cy="1790700"/>
          </a:xfrm>
        </p:spPr>
        <p:txBody>
          <a:bodyPr anchor="b">
            <a:noAutofit/>
          </a:bodyPr>
          <a:lstStyle>
            <a:lvl1pPr algn="l">
              <a:defRPr sz="3000" b="1" i="0">
                <a:solidFill>
                  <a:schemeClr val="bg1"/>
                </a:solidFill>
                <a:latin typeface="+mj-lt"/>
                <a:ea typeface="Source Sans Pro" panose="020B0503030403020204" pitchFamily="34" charset="0"/>
                <a:cs typeface="Circular Std Bold" panose="020B0604020101020102" pitchFamily="34" charset="77"/>
              </a:defRPr>
            </a:lvl1pPr>
          </a:lstStyle>
          <a:p>
            <a:r>
              <a:rPr lang="en-US"/>
              <a:t>Title here</a:t>
            </a:r>
          </a:p>
        </p:txBody>
      </p:sp>
      <p:sp>
        <p:nvSpPr>
          <p:cNvPr id="3" name="Subtitle 2"/>
          <p:cNvSpPr>
            <a:spLocks noGrp="1" noRot="1" noMove="1" noResize="1" noEditPoints="1" noAdjustHandles="1" noChangeArrowheads="1" noChangeShapeType="1"/>
          </p:cNvSpPr>
          <p:nvPr>
            <p:ph type="subTitle" idx="1" hasCustomPrompt="1"/>
          </p:nvPr>
        </p:nvSpPr>
        <p:spPr>
          <a:xfrm>
            <a:off x="545634" y="2722770"/>
            <a:ext cx="3400827" cy="1661809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Subtitle</a:t>
            </a:r>
          </a:p>
        </p:txBody>
      </p:sp>
      <p:pic>
        <p:nvPicPr>
          <p:cNvPr id="5" name="Picture 4" descr="A black and white sign with white text&#10;&#10;AI-generated content may be incorrect.">
            <a:extLst>
              <a:ext uri="{FF2B5EF4-FFF2-40B4-BE49-F238E27FC236}">
                <a16:creationId xmlns:a16="http://schemas.microsoft.com/office/drawing/2014/main" id="{714C7E4D-22C3-C14C-D2DE-BDC8BDE956E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5599" y="4727225"/>
            <a:ext cx="1080000" cy="215597"/>
          </a:xfrm>
          <a:prstGeom prst="rect">
            <a:avLst/>
          </a:prstGeom>
        </p:spPr>
      </p:pic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608E8A9-93AA-8840-545E-FFDDB45B45E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26071" y="0"/>
            <a:ext cx="4617929" cy="51435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2932827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62343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4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85" r:id="rId9"/>
    <p:sldLayoutId id="2147483674" r:id="rId10"/>
    <p:sldLayoutId id="2147483686" r:id="rId11"/>
    <p:sldLayoutId id="2147483675" r:id="rId12"/>
    <p:sldLayoutId id="2147483687" r:id="rId13"/>
    <p:sldLayoutId id="2147483690" r:id="rId14"/>
    <p:sldLayoutId id="2147483691" r:id="rId15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 descr="A caterpillar on a leaf&#10;&#10;AI-generated content may be incorrect.">
            <a:extLst>
              <a:ext uri="{FF2B5EF4-FFF2-40B4-BE49-F238E27FC236}">
                <a16:creationId xmlns:a16="http://schemas.microsoft.com/office/drawing/2014/main" id="{468723AA-EF02-BB11-F691-B2FEFC872631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 t="27875" b="27875"/>
          <a:stretch/>
        </p:blipFill>
        <p:spPr>
          <a:prstGeom prst="rect">
            <a:avLst/>
          </a:prstGeom>
          <a:effectLst>
            <a:innerShdw blurRad="635000" dist="635000" dir="5400000">
              <a:prstClr val="black">
                <a:alpha val="50000"/>
              </a:prstClr>
            </a:innerShdw>
          </a:effectLst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E15CCEA3-A28D-A08C-FEC1-CCFA9AB1D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3485" y="2926540"/>
            <a:ext cx="8227814" cy="1241823"/>
          </a:xfrm>
        </p:spPr>
        <p:txBody>
          <a:bodyPr/>
          <a:lstStyle/>
          <a:p>
            <a:r>
              <a:rPr lang="en-US">
                <a:ea typeface="Source Sans Pro"/>
              </a:rPr>
              <a:t>Life Cycle: Monarch Butterfly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2806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B083EC-5F5F-B717-300A-C3857D3E2E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4B807-4D88-2B86-1A4E-F6ECB46560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ea typeface="Source Sans Pro"/>
              </a:rPr>
              <a:t>Pupation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166965-C355-C17F-C60A-B289413066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latin typeface="Source Sans Pro"/>
                <a:ea typeface="Source Sans Pro"/>
              </a:rPr>
              <a:t>Inside the chrysalis, the caterpillar has been </a:t>
            </a:r>
            <a:r>
              <a:rPr lang="en-US" b="1">
                <a:latin typeface="Source Sans Pro"/>
                <a:ea typeface="Source Sans Pro"/>
              </a:rPr>
              <a:t>pupating</a:t>
            </a:r>
            <a:r>
              <a:rPr lang="en-US">
                <a:latin typeface="Source Sans Pro"/>
                <a:ea typeface="Source Sans Pro"/>
              </a:rPr>
              <a:t>. </a:t>
            </a:r>
            <a:endParaRPr lang="en-US" dirty="0">
              <a:latin typeface="Source Sans Pro"/>
              <a:ea typeface="Source Sans Pro"/>
            </a:endParaRPr>
          </a:p>
          <a:p>
            <a:r>
              <a:rPr lang="en-US" dirty="0">
                <a:latin typeface="Source Sans Pro"/>
                <a:ea typeface="Source Sans Pro"/>
              </a:rPr>
              <a:t>During its pupal stage, it doesn't eat, and its body changes – pupates – from its caterpillar form to the adult butterfly.</a:t>
            </a:r>
          </a:p>
          <a:p>
            <a:endParaRPr lang="en-US" dirty="0"/>
          </a:p>
        </p:txBody>
      </p:sp>
      <p:pic>
        <p:nvPicPr>
          <p:cNvPr id="6" name="Picture Placeholder 5" descr="A butterfly cocoon from a leaf&#10;&#10;AI-generated content may be incorrect.">
            <a:extLst>
              <a:ext uri="{FF2B5EF4-FFF2-40B4-BE49-F238E27FC236}">
                <a16:creationId xmlns:a16="http://schemas.microsoft.com/office/drawing/2014/main" id="{5A16334D-F56C-841D-73EA-01AB86DF9416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 l="20820" r="20820"/>
          <a:stretch/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312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01037D-6F9F-0DDB-4E55-68CE97E469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172B2-7E32-69C6-D28E-36007AFC48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ea typeface="Source Sans Pro"/>
              </a:rPr>
              <a:t>Getting out</a:t>
            </a:r>
            <a:endParaRPr lang="en-US" dirty="0"/>
          </a:p>
        </p:txBody>
      </p:sp>
      <p:pic>
        <p:nvPicPr>
          <p:cNvPr id="6" name="Picture Placeholder 5" descr="A butterfly from a cocoon&#10;&#10;AI-generated content may be incorrect.">
            <a:extLst>
              <a:ext uri="{FF2B5EF4-FFF2-40B4-BE49-F238E27FC236}">
                <a16:creationId xmlns:a16="http://schemas.microsoft.com/office/drawing/2014/main" id="{536544C0-C248-0055-15E6-12A5E87F7542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 l="20895" r="20895"/>
          <a:stretch/>
        </p:blipFill>
        <p:spPr>
          <a:prstGeom prst="rect">
            <a:avLst/>
          </a:prstGeom>
        </p:spPr>
      </p:pic>
      <p:sp>
        <p:nvSpPr>
          <p:cNvPr id="5" name="Subtitle 4">
            <a:extLst>
              <a:ext uri="{FF2B5EF4-FFF2-40B4-BE49-F238E27FC236}">
                <a16:creationId xmlns:a16="http://schemas.microsoft.com/office/drawing/2014/main" id="{719555BF-B888-DFB1-DD42-FD6CD9FF5D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latin typeface="Source Sans Pro"/>
                <a:ea typeface="Source Sans Pro"/>
              </a:rPr>
              <a:t>The butterfly is beginning to leave the chrysali</a:t>
            </a:r>
            <a:r>
              <a:rPr lang="en-US">
                <a:latin typeface="Source Sans Pro"/>
                <a:ea typeface="Source Sans Pro"/>
              </a:rPr>
              <a:t>s.</a:t>
            </a:r>
          </a:p>
          <a:p>
            <a:endParaRPr lang="en-US" dirty="0">
              <a:latin typeface="Source Sans Pro"/>
              <a:ea typeface="Source Sans Pro"/>
            </a:endParaRPr>
          </a:p>
          <a:p>
            <a:r>
              <a:rPr lang="en-US">
                <a:latin typeface="Source Sans Pro"/>
                <a:ea typeface="Source Sans Pro"/>
              </a:rPr>
              <a:t>What do you notice?</a:t>
            </a:r>
            <a:endParaRPr lang="en-US" dirty="0">
              <a:latin typeface="Source Sans Pro"/>
              <a:ea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30685424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E697AB-D4AB-4CC1-240A-140B1B8720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2953A-1EDC-2186-6724-4A074DE8B2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ea typeface="Source Sans Pro"/>
              </a:rPr>
              <a:t>Breaking free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4D2FED-6E2F-345F-C18B-BA3FC74E88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latin typeface="Source Sans Pro"/>
                <a:ea typeface="Source Sans Pro"/>
              </a:rPr>
              <a:t>After ten days of pupation inside the chrysalis, it emerges as an adult butterfly.</a:t>
            </a:r>
          </a:p>
          <a:p>
            <a:r>
              <a:rPr lang="en-US">
                <a:latin typeface="Source Sans Pro"/>
                <a:ea typeface="Source Sans Pro"/>
              </a:rPr>
              <a:t>It begins to inflate its wings.</a:t>
            </a:r>
          </a:p>
          <a:p>
            <a:r>
              <a:rPr lang="en-US">
                <a:latin typeface="Source Sans Pro"/>
                <a:ea typeface="Source Sans Pro"/>
              </a:rPr>
              <a:t>Why do you think it needs to do that?</a:t>
            </a:r>
            <a:endParaRPr lang="en-US" dirty="0"/>
          </a:p>
        </p:txBody>
      </p:sp>
      <p:pic>
        <p:nvPicPr>
          <p:cNvPr id="6" name="Picture Placeholder 5" descr="A butterfly emerging from a cocoon&#10;&#10;AI-generated content may be incorrect.">
            <a:extLst>
              <a:ext uri="{FF2B5EF4-FFF2-40B4-BE49-F238E27FC236}">
                <a16:creationId xmlns:a16="http://schemas.microsoft.com/office/drawing/2014/main" id="{D434EEE1-1E6F-158D-A494-366664D944AA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 l="20745" r="20745"/>
          <a:stretch/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4400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A9D8A3-34B3-7847-A923-BB0FC90F5E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C4C94-E3E6-8899-C631-022F4F979E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The adult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1CF1DE-5B8C-CCFA-BE40-1D0C9C79E6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>
                <a:latin typeface="Source Sans Pro"/>
                <a:ea typeface="Source Sans Pro"/>
              </a:rPr>
              <a:t>Its wings are fully inflated.</a:t>
            </a:r>
          </a:p>
          <a:p>
            <a:endParaRPr lang="en-US" dirty="0"/>
          </a:p>
          <a:p>
            <a:r>
              <a:rPr lang="en-US" dirty="0">
                <a:latin typeface="Source Sans Pro"/>
                <a:ea typeface="Source Sans Pro"/>
              </a:rPr>
              <a:t>The adult has wings. How does it move differently to when it</a:t>
            </a:r>
            <a:r>
              <a:rPr lang="en-US">
                <a:latin typeface="Source Sans Pro"/>
                <a:ea typeface="Source Sans Pro"/>
              </a:rPr>
              <a:t> was young?</a:t>
            </a:r>
            <a:endParaRPr lang="en-US" dirty="0"/>
          </a:p>
        </p:txBody>
      </p:sp>
      <p:pic>
        <p:nvPicPr>
          <p:cNvPr id="4" name="Picture Placeholder 3" descr="A butterfly from a cocoon&#10;&#10;AI-generated content may be incorrect.">
            <a:extLst>
              <a:ext uri="{FF2B5EF4-FFF2-40B4-BE49-F238E27FC236}">
                <a16:creationId xmlns:a16="http://schemas.microsoft.com/office/drawing/2014/main" id="{60D0B81E-1341-1060-7195-FDCF88D8F86E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 l="19324" r="19324"/>
          <a:stretch/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20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BA81D7-79B9-2623-B174-856410F171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9E538-D620-1325-6EE6-EDDFBB7BB0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658" y="793482"/>
            <a:ext cx="3400827" cy="604568"/>
          </a:xfrm>
        </p:spPr>
        <p:txBody>
          <a:bodyPr/>
          <a:lstStyle/>
          <a:p>
            <a:r>
              <a:rPr lang="en-US">
                <a:ea typeface="Source Sans Pro"/>
              </a:rPr>
              <a:t>Ta-da!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89CBDF-18C4-796E-63A7-E3DDFC3839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4851" y="1612119"/>
            <a:ext cx="1567714" cy="1661809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As an adult, it drinks nectar from flowers using a long tube-like tongue, called a proboscis</a:t>
            </a:r>
          </a:p>
        </p:txBody>
      </p:sp>
      <p:pic>
        <p:nvPicPr>
          <p:cNvPr id="6" name="Picture Placeholder 5" descr="A butterfly on a plant&#10;&#10;AI-generated content may be incorrect.">
            <a:extLst>
              <a:ext uri="{FF2B5EF4-FFF2-40B4-BE49-F238E27FC236}">
                <a16:creationId xmlns:a16="http://schemas.microsoft.com/office/drawing/2014/main" id="{43092CC3-576C-08AA-46D2-C7795E3B107F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 l="4945" r="7939"/>
          <a:stretch>
            <a:fillRect/>
          </a:stretch>
        </p:blipFill>
        <p:spPr>
          <a:xfrm>
            <a:off x="2304769" y="10783"/>
            <a:ext cx="6840851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1324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5C5DC0-55D9-9892-3C68-C58BC6DBC2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9344" y="793482"/>
            <a:ext cx="3400827" cy="608955"/>
          </a:xfrm>
        </p:spPr>
        <p:txBody>
          <a:bodyPr/>
          <a:lstStyle/>
          <a:p>
            <a:r>
              <a:rPr lang="en-US" dirty="0">
                <a:ea typeface="Source Sans Pro"/>
              </a:rPr>
              <a:t>Why do butterflies metamorphos</a:t>
            </a:r>
            <a:r>
              <a:rPr lang="en-US">
                <a:ea typeface="Source Sans Pro"/>
              </a:rPr>
              <a:t>e?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B5BF5A-CDEA-0FCC-9F38-9FC0F060B1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5634" y="1405415"/>
            <a:ext cx="3575183" cy="297916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1400" dirty="0">
                <a:latin typeface="Source Sans Pro"/>
                <a:ea typeface="Source Sans Pro"/>
              </a:rPr>
              <a:t>Living things grow, change and have offspring similar to themselves. </a:t>
            </a:r>
            <a:endParaRPr lang="en-US" sz="1400"/>
          </a:p>
          <a:p>
            <a:r>
              <a:rPr lang="en-US" sz="1400" dirty="0">
                <a:latin typeface="Source Sans Pro"/>
                <a:ea typeface="Source Sans Pro"/>
              </a:rPr>
              <a:t>In butterflies, the young look very different to the adults. </a:t>
            </a:r>
            <a:endParaRPr lang="en-US" sz="1400"/>
          </a:p>
          <a:p>
            <a:r>
              <a:rPr lang="en-US" sz="1400" dirty="0">
                <a:latin typeface="Source Sans Pro"/>
                <a:ea typeface="Source Sans Pro"/>
              </a:rPr>
              <a:t>As caterpillars, they crawl, eat and grow. They are not able to reproduce or move great distances. </a:t>
            </a:r>
            <a:endParaRPr lang="en-US" sz="1400"/>
          </a:p>
          <a:p>
            <a:r>
              <a:rPr lang="en-US" sz="1400">
                <a:latin typeface="Source Sans Pro"/>
                <a:ea typeface="Source Sans Pro"/>
              </a:rPr>
              <a:t>As butterflies, they </a:t>
            </a:r>
            <a:r>
              <a:rPr lang="en-US" sz="1400" dirty="0">
                <a:latin typeface="Source Sans Pro"/>
                <a:ea typeface="Source Sans Pro"/>
              </a:rPr>
              <a:t>drink nectar, move by flying and can reproduce. </a:t>
            </a:r>
            <a:endParaRPr lang="en-US" sz="1400"/>
          </a:p>
          <a:p>
            <a:r>
              <a:rPr lang="en-US" sz="1400">
                <a:latin typeface="Source Sans Pro"/>
                <a:ea typeface="Source Sans Pro"/>
              </a:rPr>
              <a:t>Since </a:t>
            </a:r>
            <a:r>
              <a:rPr lang="en-US" sz="1400" dirty="0">
                <a:latin typeface="Source Sans Pro"/>
                <a:ea typeface="Source Sans Pro"/>
              </a:rPr>
              <a:t>the young eat and live differently to the adults they are not competing for the same food or places to live.</a:t>
            </a:r>
            <a:endParaRPr lang="en-US" sz="1400"/>
          </a:p>
        </p:txBody>
      </p:sp>
      <p:pic>
        <p:nvPicPr>
          <p:cNvPr id="8" name="Picture 7" descr="A caterpillar on a green stem&#10;&#10;AI-generated content may be incorrect.">
            <a:extLst>
              <a:ext uri="{FF2B5EF4-FFF2-40B4-BE49-F238E27FC236}">
                <a16:creationId xmlns:a16="http://schemas.microsoft.com/office/drawing/2014/main" id="{D61362C8-8C9F-66C6-22B2-705C56E6CD3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535" t="19495" r="10004" b="19274"/>
          <a:stretch>
            <a:fillRect/>
          </a:stretch>
        </p:blipFill>
        <p:spPr>
          <a:xfrm>
            <a:off x="4472913" y="-1356"/>
            <a:ext cx="4653080" cy="2375405"/>
          </a:xfrm>
          <a:prstGeom prst="rect">
            <a:avLst/>
          </a:prstGeom>
        </p:spPr>
      </p:pic>
      <p:pic>
        <p:nvPicPr>
          <p:cNvPr id="9" name="Picture 8" descr="A butterfly on a plant&#10;&#10;AI-generated content may be incorrect.">
            <a:extLst>
              <a:ext uri="{FF2B5EF4-FFF2-40B4-BE49-F238E27FC236}">
                <a16:creationId xmlns:a16="http://schemas.microsoft.com/office/drawing/2014/main" id="{66379F21-0DB2-64E7-A3FD-41B6645F148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72" b="7137"/>
          <a:stretch>
            <a:fillRect/>
          </a:stretch>
        </p:blipFill>
        <p:spPr>
          <a:xfrm>
            <a:off x="4474951" y="2362135"/>
            <a:ext cx="4665696" cy="2783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7989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80D6A1-8E6E-B7A7-4C35-17EB694E2B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3A4C7CD-DD6C-F022-EEBD-1FBBDA8D6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Thank you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200287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5307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3B3365-9823-B074-9615-40CBAEFD87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1045" y="2572680"/>
            <a:ext cx="3400827" cy="17907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0" dirty="0">
                <a:ea typeface="Source Sans Pro"/>
              </a:rPr>
              <a:t>The Monarch Butterfly's life cycle, like all moths and butterflies, goes through </a:t>
            </a:r>
            <a:br>
              <a:rPr lang="en-US" sz="2800" b="0" dirty="0">
                <a:ea typeface="Source Sans Pro"/>
              </a:rPr>
            </a:br>
            <a:r>
              <a:rPr lang="en-US" sz="2800" b="0" dirty="0">
                <a:ea typeface="Source Sans Pro"/>
              </a:rPr>
              <a:t>complete</a:t>
            </a:r>
            <a:br>
              <a:rPr lang="en-US" sz="2800" b="0" dirty="0">
                <a:ea typeface="Source Sans Pro"/>
              </a:rPr>
            </a:br>
            <a:r>
              <a:rPr lang="en-US" sz="2800" b="0" dirty="0">
                <a:ea typeface="Source Sans Pro"/>
              </a:rPr>
              <a:t>metamorphosis.</a:t>
            </a:r>
            <a:br>
              <a:rPr lang="en-US" sz="2800" b="0" dirty="0">
                <a:ea typeface="Source Sans Pro"/>
              </a:rPr>
            </a:br>
            <a:br>
              <a:rPr lang="en-US" sz="2800" b="0" dirty="0">
                <a:ea typeface="Source Sans Pro"/>
              </a:rPr>
            </a:br>
            <a:r>
              <a:rPr lang="en-US" sz="2800" b="0" dirty="0">
                <a:ea typeface="Source Sans Pro"/>
              </a:rPr>
              <a:t>Let's take a look!</a:t>
            </a:r>
            <a:endParaRPr lang="en-US" sz="2800" b="0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51F9AA9-4692-5DE9-CF25-4FB852AE38B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001"/>
          </a:p>
        </p:txBody>
      </p:sp>
      <p:pic>
        <p:nvPicPr>
          <p:cNvPr id="6" name="Picture Placeholder 5" descr="A butterfly on a plant&#10;&#10;AI-generated content may be incorrect.">
            <a:extLst>
              <a:ext uri="{FF2B5EF4-FFF2-40B4-BE49-F238E27FC236}">
                <a16:creationId xmlns:a16="http://schemas.microsoft.com/office/drawing/2014/main" id="{364EA1A8-D45C-3D66-DAA2-5E246C33C55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0596" r="20596"/>
          <a:stretch/>
        </p:blipFill>
        <p:spPr>
          <a:xfrm>
            <a:off x="4523488" y="-2583"/>
            <a:ext cx="4617929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158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72F1CD-3700-A30D-3C93-292E0E6E6C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FD311-E411-9E06-46EA-9F0636BF8D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ea typeface="Source Sans Pro"/>
              </a:rPr>
              <a:t>Egg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23B2BE-16CE-6867-EC84-9A915E5C6F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latin typeface="Source Sans Pro"/>
                <a:ea typeface="Source Sans Pro"/>
              </a:rPr>
              <a:t>The female butterfly lays an </a:t>
            </a:r>
            <a:r>
              <a:rPr lang="en-US">
                <a:latin typeface="Source Sans Pro"/>
                <a:ea typeface="Source Sans Pro"/>
              </a:rPr>
              <a:t>egg, </a:t>
            </a:r>
            <a:r>
              <a:rPr lang="en-US" dirty="0">
                <a:latin typeface="Source Sans Pro"/>
                <a:ea typeface="Source Sans Pro"/>
              </a:rPr>
              <a:t>and the larva or caterpillar hatches out of the egg within two to three days.</a:t>
            </a:r>
          </a:p>
        </p:txBody>
      </p:sp>
      <p:pic>
        <p:nvPicPr>
          <p:cNvPr id="7" name="Picture Placeholder 6" descr="A close up of a yellow object&#10;&#10;AI-generated content may be incorrect.">
            <a:extLst>
              <a:ext uri="{FF2B5EF4-FFF2-40B4-BE49-F238E27FC236}">
                <a16:creationId xmlns:a16="http://schemas.microsoft.com/office/drawing/2014/main" id="{1B234CC4-58D2-2C8A-FAB3-04E6D44E4528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 l="396" r="396"/>
          <a:stretch/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332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51FDFF-F415-D966-C3E6-5569CD71E6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250EF-6C51-7E53-4B8D-26A3F869C9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ea typeface="Source Sans Pro"/>
              </a:rPr>
              <a:t>Caterpillar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C30CFA-5581-D17E-8360-ED9D5CE653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The newly hatched caterpillar eats its own egg and then eats leaves to get energy to grow.</a:t>
            </a:r>
          </a:p>
          <a:p>
            <a:endParaRPr lang="en-US" dirty="0"/>
          </a:p>
          <a:p>
            <a:r>
              <a:rPr lang="en-US">
                <a:latin typeface="Source Sans Pro"/>
                <a:ea typeface="Source Sans Pro"/>
              </a:rPr>
              <a:t>Why do you think it eats its own egg?</a:t>
            </a:r>
            <a:endParaRPr lang="en-US" dirty="0"/>
          </a:p>
        </p:txBody>
      </p:sp>
      <p:pic>
        <p:nvPicPr>
          <p:cNvPr id="10" name="Picture Placeholder 9" descr="A black and yellow caterpillar on a green stem&#10;&#10;AI-generated content may be incorrect.">
            <a:extLst>
              <a:ext uri="{FF2B5EF4-FFF2-40B4-BE49-F238E27FC236}">
                <a16:creationId xmlns:a16="http://schemas.microsoft.com/office/drawing/2014/main" id="{C049CF18-2EB6-39A2-2085-5FC0DD01D0A3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 l="21269" r="21269"/>
          <a:stretch/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7045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60BECE-F459-05A4-D264-A5D892853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451FE-833D-F01E-77F4-154B776034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ea typeface="Source Sans Pro"/>
              </a:rPr>
              <a:t>Bigger caterpillar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634676-FC36-19B8-0C54-21BEE65BA1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The caterpillar grows and </a:t>
            </a:r>
            <a:r>
              <a:rPr lang="en-US" dirty="0" err="1"/>
              <a:t>moults</a:t>
            </a:r>
            <a:r>
              <a:rPr lang="en-US" dirty="0"/>
              <a:t> many times, and after about three to four weeks it begins to pupate. </a:t>
            </a:r>
          </a:p>
        </p:txBody>
      </p:sp>
      <p:pic>
        <p:nvPicPr>
          <p:cNvPr id="10" name="Picture Placeholder 9" descr="A caterpillar on a leaf&#10;&#10;AI-generated content may be incorrect.">
            <a:extLst>
              <a:ext uri="{FF2B5EF4-FFF2-40B4-BE49-F238E27FC236}">
                <a16:creationId xmlns:a16="http://schemas.microsoft.com/office/drawing/2014/main" id="{591FD180-87CE-F438-B7E9-C62EDFE65643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 l="21045" r="21045"/>
          <a:stretch/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6067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EA0F07-1D04-6FA1-43D9-388575B434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5FDF0-BFDD-E4D5-1C1A-208DB2CC7E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ea typeface="Source Sans Pro"/>
              </a:rPr>
              <a:t>Silk attachment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A8BC87-9BC3-0881-A77D-FA21527BF3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latin typeface="Source Sans Pro"/>
                <a:ea typeface="Source Sans Pro"/>
              </a:rPr>
              <a:t>The caterpillar attaches itself to a branch with a button of silk and hangs upside down.</a:t>
            </a:r>
            <a:endParaRPr lang="en-US" dirty="0"/>
          </a:p>
          <a:p>
            <a:endParaRPr lang="en-US" dirty="0"/>
          </a:p>
        </p:txBody>
      </p:sp>
      <p:pic>
        <p:nvPicPr>
          <p:cNvPr id="6" name="Picture Placeholder 5" descr="A caterpillar on a plant&#10;&#10;AI-generated content may be incorrect.">
            <a:extLst>
              <a:ext uri="{FF2B5EF4-FFF2-40B4-BE49-F238E27FC236}">
                <a16:creationId xmlns:a16="http://schemas.microsoft.com/office/drawing/2014/main" id="{D590B80F-40A8-CBCC-C233-4ABBF8D36F6E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 l="20970" r="20970"/>
          <a:stretch/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4089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582078-1D8A-D630-E3B4-1D41C9391A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44696-4EDF-C8D6-C541-2671CE61D1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ea typeface="Source Sans Pro"/>
              </a:rPr>
              <a:t>The chrysalis forms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E0A1EC-5169-0900-272D-E52CA22FA34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latin typeface="Source Sans Pro"/>
                <a:ea typeface="Source Sans Pro"/>
              </a:rPr>
              <a:t>Its chrysalis forms after a final </a:t>
            </a:r>
            <a:r>
              <a:rPr lang="en-US" dirty="0" err="1">
                <a:latin typeface="Source Sans Pro"/>
                <a:ea typeface="Source Sans Pro"/>
              </a:rPr>
              <a:t>moult</a:t>
            </a:r>
            <a:r>
              <a:rPr lang="en-US" dirty="0">
                <a:latin typeface="Source Sans Pro"/>
                <a:ea typeface="Source Sans Pro"/>
              </a:rPr>
              <a:t> of caterpillar skin.</a:t>
            </a:r>
          </a:p>
          <a:p>
            <a:endParaRPr lang="en-US" dirty="0">
              <a:latin typeface="Source Sans Pro"/>
              <a:ea typeface="Source Sans Pro"/>
            </a:endParaRPr>
          </a:p>
          <a:p>
            <a:r>
              <a:rPr lang="en-US" dirty="0">
                <a:latin typeface="Source Sans Pro"/>
                <a:ea typeface="Source Sans Pro"/>
              </a:rPr>
              <a:t>Can you see the chrysalis starting to form?</a:t>
            </a:r>
          </a:p>
        </p:txBody>
      </p:sp>
      <p:pic>
        <p:nvPicPr>
          <p:cNvPr id="6" name="Picture Placeholder 5" descr="A caterpillar on a plant&#10;&#10;AI-generated content may be incorrect.">
            <a:extLst>
              <a:ext uri="{FF2B5EF4-FFF2-40B4-BE49-F238E27FC236}">
                <a16:creationId xmlns:a16="http://schemas.microsoft.com/office/drawing/2014/main" id="{B296CA4F-B03F-F3D3-BA0F-15A25CD71916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 l="-1166" t="4863" r="233" b="22631"/>
          <a:stretch>
            <a:fillRect/>
          </a:stretch>
        </p:blipFill>
        <p:spPr>
          <a:xfrm>
            <a:off x="4476204" y="1"/>
            <a:ext cx="4661001" cy="5151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640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ADC77F-7F20-AAC5-BDB9-88B4686033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85DD5-161C-B11E-3B85-6B8386D152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ea typeface="Source Sans Pro"/>
              </a:rPr>
              <a:t>The </a:t>
            </a:r>
            <a:r>
              <a:rPr lang="en-US">
                <a:ea typeface="Source Sans Pro"/>
              </a:rPr>
              <a:t>chrysalis forms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64A0BB-C39E-0E68-9DD6-0171A543892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What can you see in the pictures?</a:t>
            </a:r>
          </a:p>
          <a:p>
            <a:r>
              <a:rPr lang="en-US"/>
              <a:t>What do you think is happening?</a:t>
            </a:r>
          </a:p>
          <a:p>
            <a:endParaRPr lang="en-US" dirty="0"/>
          </a:p>
        </p:txBody>
      </p:sp>
      <p:pic>
        <p:nvPicPr>
          <p:cNvPr id="6" name="Picture Placeholder 5" descr="A caterpillar on a plant&#10;&#10;AI-generated content may be incorrect.">
            <a:extLst>
              <a:ext uri="{FF2B5EF4-FFF2-40B4-BE49-F238E27FC236}">
                <a16:creationId xmlns:a16="http://schemas.microsoft.com/office/drawing/2014/main" id="{9A30CDF6-DD0B-6FCE-3D4C-E9EE83F5C736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 l="-1636" t="509" b="26556"/>
          <a:stretch>
            <a:fillRect/>
          </a:stretch>
        </p:blipFill>
        <p:spPr>
          <a:xfrm>
            <a:off x="4454637" y="-17904"/>
            <a:ext cx="4693455" cy="5168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044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F1C395-4D91-C11F-C4EB-5B592EDDC1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C67CA-6608-6660-1DF7-9E9CF57826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ea typeface="Source Sans Pro"/>
              </a:rPr>
              <a:t>The </a:t>
            </a:r>
            <a:r>
              <a:rPr lang="en-US">
                <a:ea typeface="Source Sans Pro"/>
              </a:rPr>
              <a:t>chrysalis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347F9A-9CA2-0053-F51C-90D26A47D6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latin typeface="Source Sans Pro"/>
                <a:ea typeface="Source Sans Pro"/>
              </a:rPr>
              <a:t>Have you ever seen a chrysalis in the schoolyard or at home?</a:t>
            </a:r>
          </a:p>
          <a:p>
            <a:r>
              <a:rPr lang="en-US" dirty="0">
                <a:latin typeface="Source Sans Pro"/>
                <a:ea typeface="Source Sans Pro"/>
              </a:rPr>
              <a:t>Why do you think it is green?</a:t>
            </a:r>
          </a:p>
          <a:p>
            <a:r>
              <a:rPr lang="en-US" dirty="0">
                <a:latin typeface="Source Sans Pro"/>
                <a:ea typeface="Source Sans Pro"/>
              </a:rPr>
              <a:t>What do you think is happening inside?</a:t>
            </a:r>
            <a:endParaRPr lang="en-US" dirty="0"/>
          </a:p>
          <a:p>
            <a:endParaRPr lang="en-US" dirty="0"/>
          </a:p>
        </p:txBody>
      </p:sp>
      <p:pic>
        <p:nvPicPr>
          <p:cNvPr id="6" name="Picture Placeholder 5" descr="A green cocoon on a plant&#10;&#10;AI-generated content may be incorrect.">
            <a:extLst>
              <a:ext uri="{FF2B5EF4-FFF2-40B4-BE49-F238E27FC236}">
                <a16:creationId xmlns:a16="http://schemas.microsoft.com/office/drawing/2014/main" id="{6463888B-9DBD-A8C4-8A42-1830013F5110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 t="13895" b="13895"/>
          <a:stretch/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22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useums Victoria">
      <a:dk1>
        <a:srgbClr val="243B50"/>
      </a:dk1>
      <a:lt1>
        <a:srgbClr val="FFFFFF"/>
      </a:lt1>
      <a:dk2>
        <a:srgbClr val="243341"/>
      </a:dk2>
      <a:lt2>
        <a:srgbClr val="FEFFFF"/>
      </a:lt2>
      <a:accent1>
        <a:srgbClr val="243B50"/>
      </a:accent1>
      <a:accent2>
        <a:srgbClr val="CBB879"/>
      </a:accent2>
      <a:accent3>
        <a:srgbClr val="4CA32F"/>
      </a:accent3>
      <a:accent4>
        <a:srgbClr val="1C9AD6"/>
      </a:accent4>
      <a:accent5>
        <a:srgbClr val="CB1733"/>
      </a:accent5>
      <a:accent6>
        <a:srgbClr val="EE6F24"/>
      </a:accent6>
      <a:hlink>
        <a:srgbClr val="AF9643"/>
      </a:hlink>
      <a:folHlink>
        <a:srgbClr val="4CA32F"/>
      </a:folHlink>
    </a:clrScheme>
    <a:fontScheme name="Custom 1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V_VIS_PowerPoint-Presentation_MuseumsVictoria_2025 (with venue title slide).pptx" id="{3BD38A5D-3644-4D59-A409-835088A5A6B8}" vid="{5F0986A7-0331-49CA-B3B0-362565DCD25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12B4606A160D458995567D332AB5E9" ma:contentTypeVersion="19" ma:contentTypeDescription="Create a new document." ma:contentTypeScope="" ma:versionID="dc83e6c177e969e4cf5b86e5fe2a3cb4">
  <xsd:schema xmlns:xsd="http://www.w3.org/2001/XMLSchema" xmlns:xs="http://www.w3.org/2001/XMLSchema" xmlns:p="http://schemas.microsoft.com/office/2006/metadata/properties" xmlns:ns2="833c44d7-311f-4362-a375-bb39b81e2e3f" xmlns:ns3="b5dfd4e3-b4c1-4312-ab4d-7d75b6ef78bf" targetNamespace="http://schemas.microsoft.com/office/2006/metadata/properties" ma:root="true" ma:fieldsID="dbe52da439077afbb49091254d97d05d" ns2:_="" ns3:_="">
    <xsd:import namespace="833c44d7-311f-4362-a375-bb39b81e2e3f"/>
    <xsd:import namespace="b5dfd4e3-b4c1-4312-ab4d-7d75b6ef78b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3c44d7-311f-4362-a375-bb39b81e2e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bbcedc5-8178-4eb5-ade5-f290e931ef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dfd4e3-b4c1-4312-ab4d-7d75b6ef78bf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a3305c0-4cbf-441d-9581-75e7d11fe221}" ma:internalName="TaxCatchAll" ma:showField="CatchAllData" ma:web="b5dfd4e3-b4c1-4312-ab4d-7d75b6ef78b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33c44d7-311f-4362-a375-bb39b81e2e3f">
      <Terms xmlns="http://schemas.microsoft.com/office/infopath/2007/PartnerControls"/>
    </lcf76f155ced4ddcb4097134ff3c332f>
    <TaxCatchAll xmlns="b5dfd4e3-b4c1-4312-ab4d-7d75b6ef78bf" xsi:nil="true"/>
    <SharedWithUsers xmlns="b5dfd4e3-b4c1-4312-ab4d-7d75b6ef78bf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F5E5C640-D599-4B1B-9B77-51067D0DC4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3c44d7-311f-4362-a375-bb39b81e2e3f"/>
    <ds:schemaRef ds:uri="b5dfd4e3-b4c1-4312-ab4d-7d75b6ef78b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1BE699D-C8E1-4E2C-AC97-80D4757E9E3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C3E46D1-A7CD-48EA-9CCD-DA3AF01F7881}">
  <ds:schemaRefs>
    <ds:schemaRef ds:uri="http://schemas.microsoft.com/office/2006/documentManagement/types"/>
    <ds:schemaRef ds:uri="http://purl.org/dc/terms/"/>
    <ds:schemaRef ds:uri="http://purl.org/dc/dcmitype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b5dfd4e3-b4c1-4312-ab4d-7d75b6ef78bf"/>
    <ds:schemaRef ds:uri="http://schemas.openxmlformats.org/package/2006/metadata/core-properties"/>
    <ds:schemaRef ds:uri="833c44d7-311f-4362-a375-bb39b81e2e3f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Words>417</Words>
  <Application>Microsoft Macintosh PowerPoint</Application>
  <PresentationFormat>On-screen Show (16:9)</PresentationFormat>
  <Paragraphs>47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Aptos</vt:lpstr>
      <vt:lpstr>Arial</vt:lpstr>
      <vt:lpstr>Source Sans Pro</vt:lpstr>
      <vt:lpstr>Office Theme</vt:lpstr>
      <vt:lpstr>Life Cycle: Monarch Butterfly</vt:lpstr>
      <vt:lpstr>The Monarch Butterfly's life cycle, like all moths and butterflies, goes through  complete metamorphosis.  Let's take a look!</vt:lpstr>
      <vt:lpstr>Egg</vt:lpstr>
      <vt:lpstr>Caterpillar</vt:lpstr>
      <vt:lpstr>Bigger caterpillar</vt:lpstr>
      <vt:lpstr>Silk attachment</vt:lpstr>
      <vt:lpstr>The chrysalis forms</vt:lpstr>
      <vt:lpstr>The chrysalis forms</vt:lpstr>
      <vt:lpstr>The chrysalis</vt:lpstr>
      <vt:lpstr>Pupation</vt:lpstr>
      <vt:lpstr>Getting out</vt:lpstr>
      <vt:lpstr>Breaking free</vt:lpstr>
      <vt:lpstr>The adult</vt:lpstr>
      <vt:lpstr>Ta-da!</vt:lpstr>
      <vt:lpstr>Why do butterflies metamorphose?</vt:lpstr>
      <vt:lpstr>Thank you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Sonja Dechian</cp:lastModifiedBy>
  <cp:revision>354</cp:revision>
  <dcterms:created xsi:type="dcterms:W3CDTF">2026-03-25T02:32:28Z</dcterms:created>
  <dcterms:modified xsi:type="dcterms:W3CDTF">2026-04-02T00:42:48Z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0x0101003612B4606A160D458995567D332AB5E9</vt:lpwstr>
  </property>
  <property fmtid="{D5CDD505-2E9C-101B-9397-08002B2CF9AE}" pid="3" name="Order">
    <vt:r8>58800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MSIP_Label_9fdfbcc6-37f1-4ccb-bbc6-eb7fca5b228f_Enabled">
    <vt:lpwstr>true</vt:lpwstr>
  </property>
  <property fmtid="{D5CDD505-2E9C-101B-9397-08002B2CF9AE}" pid="11" name="MSIP_Label_9fdfbcc6-37f1-4ccb-bbc6-eb7fca5b228f_SetDate">
    <vt:lpwstr>2024-04-26T05:26:28Z</vt:lpwstr>
  </property>
  <property fmtid="{D5CDD505-2E9C-101B-9397-08002B2CF9AE}" pid="12" name="MSIP_Label_9fdfbcc6-37f1-4ccb-bbc6-eb7fca5b228f_Method">
    <vt:lpwstr>Privileged</vt:lpwstr>
  </property>
  <property fmtid="{D5CDD505-2E9C-101B-9397-08002B2CF9AE}" pid="13" name="MSIP_Label_9fdfbcc6-37f1-4ccb-bbc6-eb7fca5b228f_Name">
    <vt:lpwstr>label13</vt:lpwstr>
  </property>
  <property fmtid="{D5CDD505-2E9C-101B-9397-08002B2CF9AE}" pid="14" name="MSIP_Label_9fdfbcc6-37f1-4ccb-bbc6-eb7fca5b228f_SiteId">
    <vt:lpwstr>1187b773-7435-49c7-b0f2-c9b17b134e0e</vt:lpwstr>
  </property>
  <property fmtid="{D5CDD505-2E9C-101B-9397-08002B2CF9AE}" pid="15" name="MSIP_Label_9fdfbcc6-37f1-4ccb-bbc6-eb7fca5b228f_ActionId">
    <vt:lpwstr>7ff3e6e2-6c21-4d25-beab-588a37fa8dbc</vt:lpwstr>
  </property>
  <property fmtid="{D5CDD505-2E9C-101B-9397-08002B2CF9AE}" pid="16" name="MSIP_Label_9fdfbcc6-37f1-4ccb-bbc6-eb7fca5b228f_ContentBits">
    <vt:lpwstr>0</vt:lpwstr>
  </property>
  <property fmtid="{D5CDD505-2E9C-101B-9397-08002B2CF9AE}" pid="17" name="MediaServiceImageTags">
    <vt:lpwstr/>
  </property>
  <property fmtid="{D5CDD505-2E9C-101B-9397-08002B2CF9AE}" pid="18" name="_SourceUrl">
    <vt:lpwstr/>
  </property>
  <property fmtid="{D5CDD505-2E9C-101B-9397-08002B2CF9AE}" pid="19" name="_SharedFileIndex">
    <vt:lpwstr/>
  </property>
</Properties>
</file>